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85" r:id="rId2"/>
    <p:sldId id="257" r:id="rId3"/>
    <p:sldId id="271" r:id="rId4"/>
    <p:sldId id="272" r:id="rId5"/>
    <p:sldId id="260" r:id="rId6"/>
    <p:sldId id="283" r:id="rId7"/>
    <p:sldId id="284" r:id="rId8"/>
    <p:sldId id="282" r:id="rId9"/>
    <p:sldId id="274" r:id="rId10"/>
    <p:sldId id="275" r:id="rId11"/>
    <p:sldId id="276" r:id="rId12"/>
    <p:sldId id="277" r:id="rId13"/>
    <p:sldId id="278" r:id="rId14"/>
    <p:sldId id="281" r:id="rId15"/>
    <p:sldId id="280" r:id="rId16"/>
    <p:sldId id="279"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2D63"/>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2"/>
  </p:normalViewPr>
  <p:slideViewPr>
    <p:cSldViewPr>
      <p:cViewPr varScale="1">
        <p:scale>
          <a:sx n="172" d="100"/>
          <a:sy n="172" d="100"/>
        </p:scale>
        <p:origin x="368" y="192"/>
      </p:cViewPr>
      <p:guideLst>
        <p:guide orient="horz" pos="1620"/>
        <p:guide pos="2880"/>
      </p:guideLst>
    </p:cSldViewPr>
  </p:slideViewPr>
  <p:notesTextViewPr>
    <p:cViewPr>
      <p:scale>
        <a:sx n="100" d="100"/>
        <a:sy n="100" d="100"/>
      </p:scale>
      <p:origin x="0" y="0"/>
    </p:cViewPr>
  </p:notesTextViewPr>
  <p:sorterViewPr>
    <p:cViewPr>
      <p:scale>
        <a:sx n="240" d="100"/>
        <a:sy n="240" d="100"/>
      </p:scale>
      <p:origin x="0" y="0"/>
    </p:cViewPr>
  </p:sorterViewPr>
  <p:notesViewPr>
    <p:cSldViewPr snapToGrid="0" snapToObjects="1">
      <p:cViewPr varScale="1">
        <p:scale>
          <a:sx n="131" d="100"/>
          <a:sy n="131" d="100"/>
        </p:scale>
        <p:origin x="-6208"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541967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3409590"/>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2017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73692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87851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75117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92351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835429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9634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675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3335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14491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211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2461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19478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7917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07880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39990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5321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0.emf"/><Relationship Id="rId5" Type="http://schemas.openxmlformats.org/officeDocument/2006/relationships/oleObject" Target="../embeddings/oleObject19.bin"/><Relationship Id="rId10" Type="http://schemas.openxmlformats.org/officeDocument/2006/relationships/image" Target="../media/image22.emf"/><Relationship Id="rId4" Type="http://schemas.openxmlformats.org/officeDocument/2006/relationships/image" Target="../media/image19.emf"/><Relationship Id="rId9" Type="http://schemas.openxmlformats.org/officeDocument/2006/relationships/oleObject" Target="../embeddings/oleObject21.bin"/></Relationships>
</file>

<file path=ppt/slides/_rels/slide13.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4.emf"/><Relationship Id="rId5" Type="http://schemas.openxmlformats.org/officeDocument/2006/relationships/oleObject" Target="../embeddings/oleObject23.bin"/><Relationship Id="rId4" Type="http://schemas.openxmlformats.org/officeDocument/2006/relationships/image" Target="../media/image23.e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image" Target="../media/image26.emf"/><Relationship Id="rId7" Type="http://schemas.openxmlformats.org/officeDocument/2006/relationships/image" Target="../media/image27.emf"/><Relationship Id="rId2" Type="http://schemas.openxmlformats.org/officeDocument/2006/relationships/oleObject" Target="../embeddings/oleObject25.bin"/><Relationship Id="rId1" Type="http://schemas.openxmlformats.org/officeDocument/2006/relationships/slideLayout" Target="../slideLayouts/slideLayout7.xml"/><Relationship Id="rId6" Type="http://schemas.openxmlformats.org/officeDocument/2006/relationships/oleObject" Target="../embeddings/oleObject27.bin"/><Relationship Id="rId5" Type="http://schemas.openxmlformats.org/officeDocument/2006/relationships/image" Target="../media/image6.emf"/><Relationship Id="rId4" Type="http://schemas.openxmlformats.org/officeDocument/2006/relationships/oleObject" Target="../embeddings/oleObject26.bin"/><Relationship Id="rId9" Type="http://schemas.openxmlformats.org/officeDocument/2006/relationships/image" Target="../media/image28.emf"/></Relationships>
</file>

<file path=ppt/slides/_rels/slide1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oleObject" Target="../embeddings/oleObject29.bin"/><Relationship Id="rId1" Type="http://schemas.openxmlformats.org/officeDocument/2006/relationships/slideLayout" Target="../slideLayouts/slideLayout7.xml"/><Relationship Id="rId5" Type="http://schemas.openxmlformats.org/officeDocument/2006/relationships/image" Target="../media/image30.emf"/><Relationship Id="rId4" Type="http://schemas.openxmlformats.org/officeDocument/2006/relationships/oleObject" Target="../embeddings/oleObject30.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6.emf"/><Relationship Id="rId2" Type="http://schemas.openxmlformats.org/officeDocument/2006/relationships/oleObject" Target="../embeddings/oleObject3.bin"/><Relationship Id="rId1" Type="http://schemas.openxmlformats.org/officeDocument/2006/relationships/slideLayout" Target="../slideLayouts/slideLayout7.xml"/><Relationship Id="rId6" Type="http://schemas.openxmlformats.org/officeDocument/2006/relationships/oleObject" Target="../embeddings/oleObject5.bin"/><Relationship Id="rId5" Type="http://schemas.openxmlformats.org/officeDocument/2006/relationships/image" Target="../media/image5.emf"/><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6.bin"/><Relationship Id="rId1" Type="http://schemas.openxmlformats.org/officeDocument/2006/relationships/slideLayout" Target="../slideLayouts/slideLayout7.xml"/><Relationship Id="rId5" Type="http://schemas.openxmlformats.org/officeDocument/2006/relationships/image" Target="../media/image8.emf"/><Relationship Id="rId4" Type="http://schemas.openxmlformats.org/officeDocument/2006/relationships/oleObject" Target="../embeddings/oleObject7.bin"/></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8.bin"/><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9.bin"/><Relationship Id="rId1" Type="http://schemas.openxmlformats.org/officeDocument/2006/relationships/slideLayout" Target="../slideLayouts/slideLayout7.xml"/><Relationship Id="rId5" Type="http://schemas.openxmlformats.org/officeDocument/2006/relationships/image" Target="../media/image11.emf"/><Relationship Id="rId4" Type="http://schemas.openxmlformats.org/officeDocument/2006/relationships/oleObject" Target="../embeddings/oleObject10.bin"/></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4.emf"/><Relationship Id="rId2" Type="http://schemas.openxmlformats.org/officeDocument/2006/relationships/oleObject" Target="../embeddings/oleObject11.bin"/><Relationship Id="rId1" Type="http://schemas.openxmlformats.org/officeDocument/2006/relationships/slideLayout" Target="../slideLayouts/slideLayout7.xml"/><Relationship Id="rId6" Type="http://schemas.openxmlformats.org/officeDocument/2006/relationships/oleObject" Target="../embeddings/oleObject13.bin"/><Relationship Id="rId5" Type="http://schemas.openxmlformats.org/officeDocument/2006/relationships/image" Target="../media/image13.emf"/><Relationship Id="rId4" Type="http://schemas.openxmlformats.org/officeDocument/2006/relationships/oleObject" Target="../embeddings/oleObject12.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image" Target="../media/image15.emf"/><Relationship Id="rId7" Type="http://schemas.openxmlformats.org/officeDocument/2006/relationships/image" Target="../media/image17.emf"/><Relationship Id="rId2" Type="http://schemas.openxmlformats.org/officeDocument/2006/relationships/oleObject" Target="../embeddings/oleObject14.bin"/><Relationship Id="rId1" Type="http://schemas.openxmlformats.org/officeDocument/2006/relationships/slideLayout" Target="../slideLayouts/slideLayout7.xml"/><Relationship Id="rId6" Type="http://schemas.openxmlformats.org/officeDocument/2006/relationships/oleObject" Target="../embeddings/oleObject16.bin"/><Relationship Id="rId5" Type="http://schemas.openxmlformats.org/officeDocument/2006/relationships/image" Target="../media/image16.emf"/><Relationship Id="rId4" Type="http://schemas.openxmlformats.org/officeDocument/2006/relationships/oleObject" Target="../embeddings/oleObject15.bin"/><Relationship Id="rId9"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8078759" y="3804606"/>
            <a:ext cx="1005954" cy="1232511"/>
            <a:chOff x="8037791" y="3790950"/>
            <a:chExt cx="1005954" cy="1232511"/>
          </a:xfrm>
        </p:grpSpPr>
        <p:pic>
          <p:nvPicPr>
            <p:cNvPr id="11" name="Picture 10" descr="K18394_Book_Fin_unlocked_pres 1.pdf"/>
            <p:cNvPicPr>
              <a:picLocks noChangeAspect="1"/>
            </p:cNvPicPr>
            <p:nvPr/>
          </p:nvPicPr>
          <p:blipFill rotWithShape="1">
            <a:blip r:embed="rId3">
              <a:extLst>
                <a:ext uri="{28A0092B-C50C-407E-A947-70E740481C1C}">
                  <a14:useLocalDpi xmlns:a14="http://schemas.microsoft.com/office/drawing/2010/main" val="0"/>
                </a:ext>
              </a:extLst>
            </a:blip>
            <a:srcRect l="2006"/>
            <a:stretch/>
          </p:blipFill>
          <p:spPr>
            <a:xfrm>
              <a:off x="8079055" y="3790950"/>
              <a:ext cx="912545" cy="1232511"/>
            </a:xfrm>
            <a:prstGeom prst="rect">
              <a:avLst/>
            </a:prstGeom>
          </p:spPr>
        </p:pic>
        <p:sp>
          <p:nvSpPr>
            <p:cNvPr id="12" name="Text Box 14"/>
            <p:cNvSpPr txBox="1">
              <a:spLocks noChangeArrowheads="1"/>
            </p:cNvSpPr>
            <p:nvPr/>
          </p:nvSpPr>
          <p:spPr bwMode="auto">
            <a:xfrm>
              <a:off x="8037791" y="4271379"/>
              <a:ext cx="1005954"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sz="2400" dirty="0">
                  <a:solidFill>
                    <a:srgbClr val="FFFFFF"/>
                  </a:solidFill>
                  <a:latin typeface="Arial"/>
                  <a:cs typeface="Arial"/>
                </a:rPr>
                <a:t>Ch.10</a:t>
              </a:r>
            </a:p>
          </p:txBody>
        </p:sp>
      </p:grpSp>
      <p:sp>
        <p:nvSpPr>
          <p:cNvPr id="18" name="Rectangle 3"/>
          <p:cNvSpPr>
            <a:spLocks noChangeArrowheads="1"/>
          </p:cNvSpPr>
          <p:nvPr/>
        </p:nvSpPr>
        <p:spPr bwMode="auto">
          <a:xfrm>
            <a:off x="1257300" y="1572768"/>
            <a:ext cx="6629400" cy="6982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67884" tIns="33346" rIns="67884" bIns="33346">
            <a:spAutoFit/>
          </a:bodyPr>
          <a:lstStyle/>
          <a:p>
            <a:pPr algn="ctr"/>
            <a:r>
              <a:rPr lang="en-US" sz="4100" dirty="0">
                <a:solidFill>
                  <a:srgbClr val="892D63"/>
                </a:solidFill>
                <a:latin typeface="Arial"/>
                <a:cs typeface="Arial"/>
              </a:rPr>
              <a:t>The LQ-model workshop</a:t>
            </a:r>
          </a:p>
        </p:txBody>
      </p:sp>
      <p:sp>
        <p:nvSpPr>
          <p:cNvPr id="19" name="Text Box 10"/>
          <p:cNvSpPr txBox="1">
            <a:spLocks noChangeArrowheads="1"/>
          </p:cNvSpPr>
          <p:nvPr/>
        </p:nvSpPr>
        <p:spPr bwMode="auto">
          <a:xfrm>
            <a:off x="1371600" y="2807208"/>
            <a:ext cx="6400800" cy="5267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68598" tIns="34299" rIns="68598" bIns="34299">
            <a:spAutoFit/>
          </a:bodyPr>
          <a:lstStyle/>
          <a:p>
            <a:pPr algn="ctr"/>
            <a:r>
              <a:rPr lang="en-US" sz="3000" dirty="0">
                <a:solidFill>
                  <a:srgbClr val="892D63"/>
                </a:solidFill>
                <a:latin typeface="Arial"/>
                <a:cs typeface="Arial"/>
              </a:rPr>
              <a:t>Michael Joiner</a:t>
            </a:r>
          </a:p>
        </p:txBody>
      </p:sp>
      <p:sp>
        <p:nvSpPr>
          <p:cNvPr id="20" name="Text Box 11"/>
          <p:cNvSpPr txBox="1">
            <a:spLocks noChangeArrowheads="1"/>
          </p:cNvSpPr>
          <p:nvPr/>
        </p:nvSpPr>
        <p:spPr bwMode="auto">
          <a:xfrm>
            <a:off x="3168849" y="4529756"/>
            <a:ext cx="2806303" cy="43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68598" tIns="34299" rIns="68598" bIns="34299">
            <a:spAutoFit/>
          </a:bodyPr>
          <a:lstStyle/>
          <a:p>
            <a:pPr algn="ctr"/>
            <a:r>
              <a:rPr lang="en-US" sz="2400" dirty="0">
                <a:solidFill>
                  <a:srgbClr val="000000"/>
                </a:solidFill>
                <a:latin typeface="Arial"/>
                <a:cs typeface="Arial"/>
              </a:rPr>
              <a:t>Toronto  2023</a:t>
            </a:r>
          </a:p>
        </p:txBody>
      </p:sp>
      <p:grpSp>
        <p:nvGrpSpPr>
          <p:cNvPr id="13" name="Group 12"/>
          <p:cNvGrpSpPr/>
          <p:nvPr/>
        </p:nvGrpSpPr>
        <p:grpSpPr>
          <a:xfrm>
            <a:off x="7085234" y="3804606"/>
            <a:ext cx="912545" cy="1232511"/>
            <a:chOff x="8079055" y="3790950"/>
            <a:chExt cx="912545" cy="1232511"/>
          </a:xfrm>
        </p:grpSpPr>
        <p:pic>
          <p:nvPicPr>
            <p:cNvPr id="14" name="Picture 13" descr="K18394_Book_Fin_unlocked_pres 1.pdf"/>
            <p:cNvPicPr>
              <a:picLocks noChangeAspect="1"/>
            </p:cNvPicPr>
            <p:nvPr/>
          </p:nvPicPr>
          <p:blipFill rotWithShape="1">
            <a:blip r:embed="rId3">
              <a:extLst>
                <a:ext uri="{28A0092B-C50C-407E-A947-70E740481C1C}">
                  <a14:useLocalDpi xmlns:a14="http://schemas.microsoft.com/office/drawing/2010/main" val="0"/>
                </a:ext>
              </a:extLst>
            </a:blip>
            <a:srcRect l="2006"/>
            <a:stretch/>
          </p:blipFill>
          <p:spPr>
            <a:xfrm>
              <a:off x="8079055" y="3790950"/>
              <a:ext cx="912545" cy="1232511"/>
            </a:xfrm>
            <a:prstGeom prst="rect">
              <a:avLst/>
            </a:prstGeom>
          </p:spPr>
        </p:pic>
        <p:sp>
          <p:nvSpPr>
            <p:cNvPr id="15" name="Text Box 14"/>
            <p:cNvSpPr txBox="1">
              <a:spLocks noChangeArrowheads="1"/>
            </p:cNvSpPr>
            <p:nvPr/>
          </p:nvSpPr>
          <p:spPr bwMode="auto">
            <a:xfrm>
              <a:off x="8123376" y="4271379"/>
              <a:ext cx="834784"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sz="2400" dirty="0">
                  <a:solidFill>
                    <a:srgbClr val="FFFFFF"/>
                  </a:solidFill>
                  <a:latin typeface="Arial"/>
                  <a:cs typeface="Arial"/>
                </a:rPr>
                <a:t>Ch.9</a:t>
              </a:r>
            </a:p>
          </p:txBody>
        </p:sp>
      </p:grpSp>
      <p:sp>
        <p:nvSpPr>
          <p:cNvPr id="16" name="Rectangle 2"/>
          <p:cNvSpPr>
            <a:spLocks noChangeArrowheads="1"/>
          </p:cNvSpPr>
          <p:nvPr/>
        </p:nvSpPr>
        <p:spPr bwMode="auto">
          <a:xfrm>
            <a:off x="373062" y="438150"/>
            <a:ext cx="8397875" cy="5514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488" tIns="44450" rIns="90488" bIns="44450" anchor="ctr">
            <a:spAutoFit/>
          </a:bodyPr>
          <a:lstStyle/>
          <a:p>
            <a:pPr algn="ctr"/>
            <a:r>
              <a:rPr lang="en-US" sz="3000">
                <a:solidFill>
                  <a:srgbClr val="000000"/>
                </a:solidFill>
                <a:latin typeface="Arial"/>
                <a:cs typeface="Arial"/>
              </a:rPr>
              <a:t>Basic Clinical Radiobiology</a:t>
            </a:r>
          </a:p>
        </p:txBody>
      </p:sp>
    </p:spTree>
    <p:extLst>
      <p:ext uri="{BB962C8B-B14F-4D97-AF65-F5344CB8AC3E}">
        <p14:creationId xmlns:p14="http://schemas.microsoft.com/office/powerpoint/2010/main" val="4182927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85750"/>
            <a:ext cx="8839200" cy="430887"/>
          </a:xfrm>
          <a:prstGeom prst="rect">
            <a:avLst/>
          </a:prstGeom>
        </p:spPr>
        <p:txBody>
          <a:bodyPr wrap="square">
            <a:spAutoFit/>
          </a:bodyPr>
          <a:lstStyle/>
          <a:p>
            <a:pPr algn="ctr"/>
            <a:r>
              <a:rPr lang="en-US" sz="2200">
                <a:latin typeface="Arial"/>
                <a:cs typeface="Arial"/>
              </a:rPr>
              <a:t>What is the now accepted limit on spinal cord dose from QUANTEC?</a:t>
            </a:r>
          </a:p>
        </p:txBody>
      </p:sp>
      <p:sp>
        <p:nvSpPr>
          <p:cNvPr id="3" name="Rectangle 2"/>
          <p:cNvSpPr/>
          <p:nvPr/>
        </p:nvSpPr>
        <p:spPr>
          <a:xfrm>
            <a:off x="3276600" y="954300"/>
            <a:ext cx="2590800" cy="830997"/>
          </a:xfrm>
          <a:prstGeom prst="rect">
            <a:avLst/>
          </a:prstGeom>
        </p:spPr>
        <p:txBody>
          <a:bodyPr wrap="square">
            <a:spAutoFit/>
          </a:bodyPr>
          <a:lstStyle/>
          <a:p>
            <a:pPr algn="ctr"/>
            <a:r>
              <a:rPr lang="en-US" sz="2400">
                <a:latin typeface="Arial"/>
                <a:cs typeface="Arial"/>
              </a:rPr>
              <a:t>Its </a:t>
            </a:r>
            <a:r>
              <a:rPr lang="en-US" sz="2400" b="1">
                <a:solidFill>
                  <a:srgbClr val="892D63"/>
                </a:solidFill>
                <a:latin typeface="Arial"/>
                <a:cs typeface="Arial"/>
              </a:rPr>
              <a:t>50 Gy</a:t>
            </a:r>
            <a:r>
              <a:rPr lang="en-US" sz="2400">
                <a:latin typeface="Arial"/>
                <a:cs typeface="Arial"/>
              </a:rPr>
              <a:t>.</a:t>
            </a:r>
            <a:br>
              <a:rPr lang="en-US" sz="2400">
                <a:latin typeface="Arial"/>
                <a:cs typeface="Arial"/>
              </a:rPr>
            </a:br>
            <a:r>
              <a:rPr lang="en-US" sz="2400">
                <a:latin typeface="Arial"/>
                <a:cs typeface="Arial"/>
              </a:rPr>
              <a:t>In </a:t>
            </a:r>
            <a:r>
              <a:rPr lang="en-US" sz="2400" b="1">
                <a:latin typeface="Arial"/>
                <a:cs typeface="Arial"/>
              </a:rPr>
              <a:t>2-Gy</a:t>
            </a:r>
            <a:r>
              <a:rPr lang="en-US" sz="2400">
                <a:latin typeface="Arial"/>
                <a:cs typeface="Arial"/>
              </a:rPr>
              <a:t> fractions!</a:t>
            </a:r>
          </a:p>
        </p:txBody>
      </p:sp>
      <p:sp>
        <p:nvSpPr>
          <p:cNvPr id="4" name="Rectangle 3"/>
          <p:cNvSpPr/>
          <p:nvPr/>
        </p:nvSpPr>
        <p:spPr>
          <a:xfrm>
            <a:off x="152400" y="2038350"/>
            <a:ext cx="8839200" cy="430887"/>
          </a:xfrm>
          <a:prstGeom prst="rect">
            <a:avLst/>
          </a:prstGeom>
        </p:spPr>
        <p:txBody>
          <a:bodyPr wrap="square">
            <a:spAutoFit/>
          </a:bodyPr>
          <a:lstStyle/>
          <a:p>
            <a:pPr algn="ctr"/>
            <a:r>
              <a:rPr lang="en-US" sz="2200" b="1">
                <a:latin typeface="Arial"/>
                <a:cs typeface="Arial"/>
              </a:rPr>
              <a:t>Therefore the proposed treatment of 4 × 5 Gy is considered safe  </a:t>
            </a:r>
          </a:p>
        </p:txBody>
      </p:sp>
      <p:sp>
        <p:nvSpPr>
          <p:cNvPr id="5" name="Rectangle 4"/>
          <p:cNvSpPr/>
          <p:nvPr/>
        </p:nvSpPr>
        <p:spPr>
          <a:xfrm>
            <a:off x="1307852" y="2842052"/>
            <a:ext cx="5105400" cy="430887"/>
          </a:xfrm>
          <a:prstGeom prst="rect">
            <a:avLst/>
          </a:prstGeom>
        </p:spPr>
        <p:txBody>
          <a:bodyPr wrap="square">
            <a:spAutoFit/>
          </a:bodyPr>
          <a:lstStyle/>
          <a:p>
            <a:pPr>
              <a:tabLst>
                <a:tab pos="1828800" algn="l"/>
                <a:tab pos="3830638" algn="l"/>
              </a:tabLst>
            </a:pPr>
            <a:r>
              <a:rPr lang="en-US" sz="2200">
                <a:latin typeface="Arial"/>
                <a:cs typeface="Arial"/>
              </a:rPr>
              <a:t>What if	5 × 5 Gy?	EQD2  = </a:t>
            </a:r>
          </a:p>
        </p:txBody>
      </p:sp>
      <p:sp>
        <p:nvSpPr>
          <p:cNvPr id="8" name="Rectangle 7"/>
          <p:cNvSpPr/>
          <p:nvPr/>
        </p:nvSpPr>
        <p:spPr>
          <a:xfrm>
            <a:off x="1307852" y="3565952"/>
            <a:ext cx="5105400" cy="430887"/>
          </a:xfrm>
          <a:prstGeom prst="rect">
            <a:avLst/>
          </a:prstGeom>
        </p:spPr>
        <p:txBody>
          <a:bodyPr wrap="square">
            <a:spAutoFit/>
          </a:bodyPr>
          <a:lstStyle/>
          <a:p>
            <a:pPr>
              <a:tabLst>
                <a:tab pos="1828800" algn="l"/>
                <a:tab pos="3830638" algn="l"/>
              </a:tabLst>
            </a:pPr>
            <a:r>
              <a:rPr lang="en-US" sz="2200">
                <a:latin typeface="Arial"/>
                <a:cs typeface="Arial"/>
              </a:rPr>
              <a:t>	6 × 5 Gy?	EQD2  = </a:t>
            </a:r>
          </a:p>
        </p:txBody>
      </p:sp>
      <p:sp>
        <p:nvSpPr>
          <p:cNvPr id="9" name="Rectangle 8"/>
          <p:cNvSpPr/>
          <p:nvPr/>
        </p:nvSpPr>
        <p:spPr>
          <a:xfrm>
            <a:off x="1307852" y="4289852"/>
            <a:ext cx="5105400" cy="430887"/>
          </a:xfrm>
          <a:prstGeom prst="rect">
            <a:avLst/>
          </a:prstGeom>
        </p:spPr>
        <p:txBody>
          <a:bodyPr wrap="square">
            <a:spAutoFit/>
          </a:bodyPr>
          <a:lstStyle/>
          <a:p>
            <a:pPr>
              <a:tabLst>
                <a:tab pos="1828800" algn="l"/>
                <a:tab pos="3830638" algn="l"/>
              </a:tabLst>
            </a:pPr>
            <a:r>
              <a:rPr lang="en-US" sz="2200">
                <a:latin typeface="Arial"/>
                <a:cs typeface="Arial"/>
              </a:rPr>
              <a:t>	5 × 6 Gy?	EQD2  = </a:t>
            </a:r>
          </a:p>
        </p:txBody>
      </p:sp>
      <p:sp>
        <p:nvSpPr>
          <p:cNvPr id="10" name="TextBox 9"/>
          <p:cNvSpPr txBox="1"/>
          <p:nvPr/>
        </p:nvSpPr>
        <p:spPr>
          <a:xfrm>
            <a:off x="6955370" y="2800350"/>
            <a:ext cx="1134282" cy="461665"/>
          </a:xfrm>
          <a:prstGeom prst="rect">
            <a:avLst/>
          </a:prstGeom>
          <a:noFill/>
        </p:spPr>
        <p:txBody>
          <a:bodyPr wrap="square" rtlCol="0">
            <a:spAutoFit/>
          </a:bodyPr>
          <a:lstStyle/>
          <a:p>
            <a:r>
              <a:rPr lang="en-US" sz="2400" b="1">
                <a:solidFill>
                  <a:srgbClr val="892D63"/>
                </a:solidFill>
              </a:rPr>
              <a:t>43.75</a:t>
            </a:r>
          </a:p>
        </p:txBody>
      </p:sp>
      <p:sp>
        <p:nvSpPr>
          <p:cNvPr id="11" name="TextBox 10"/>
          <p:cNvSpPr txBox="1"/>
          <p:nvPr/>
        </p:nvSpPr>
        <p:spPr>
          <a:xfrm>
            <a:off x="6955370" y="3524250"/>
            <a:ext cx="1134282" cy="461665"/>
          </a:xfrm>
          <a:prstGeom prst="rect">
            <a:avLst/>
          </a:prstGeom>
          <a:noFill/>
        </p:spPr>
        <p:txBody>
          <a:bodyPr wrap="square" rtlCol="0">
            <a:spAutoFit/>
          </a:bodyPr>
          <a:lstStyle/>
          <a:p>
            <a:r>
              <a:rPr lang="en-US" sz="2400" b="1">
                <a:solidFill>
                  <a:srgbClr val="892D63"/>
                </a:solidFill>
              </a:rPr>
              <a:t>52.5</a:t>
            </a:r>
          </a:p>
        </p:txBody>
      </p:sp>
      <p:sp>
        <p:nvSpPr>
          <p:cNvPr id="12" name="TextBox 11"/>
          <p:cNvSpPr txBox="1"/>
          <p:nvPr/>
        </p:nvSpPr>
        <p:spPr>
          <a:xfrm>
            <a:off x="6955370" y="4241800"/>
            <a:ext cx="1134282" cy="461665"/>
          </a:xfrm>
          <a:prstGeom prst="rect">
            <a:avLst/>
          </a:prstGeom>
          <a:noFill/>
        </p:spPr>
        <p:txBody>
          <a:bodyPr wrap="square" rtlCol="0">
            <a:spAutoFit/>
          </a:bodyPr>
          <a:lstStyle/>
          <a:p>
            <a:r>
              <a:rPr lang="en-US" sz="2400" b="1">
                <a:solidFill>
                  <a:srgbClr val="892D63"/>
                </a:solidFill>
              </a:rPr>
              <a:t>60</a:t>
            </a:r>
          </a:p>
        </p:txBody>
      </p:sp>
    </p:spTree>
    <p:extLst>
      <p:ext uri="{BB962C8B-B14F-4D97-AF65-F5344CB8AC3E}">
        <p14:creationId xmlns:p14="http://schemas.microsoft.com/office/powerpoint/2010/main" val="346243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1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1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1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1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ssolve">
                                      <p:cBhvr>
                                        <p:cTn id="32" dur="1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dissolve">
                                      <p:cBhvr>
                                        <p:cTn id="37" dur="1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dissolve">
                                      <p:cBhvr>
                                        <p:cTn id="42" dur="1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9"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75052"/>
            <a:ext cx="1676400" cy="415498"/>
          </a:xfrm>
          <a:prstGeom prst="rect">
            <a:avLst/>
          </a:prstGeom>
        </p:spPr>
        <p:txBody>
          <a:bodyPr wrap="square">
            <a:spAutoFit/>
          </a:bodyPr>
          <a:lstStyle/>
          <a:p>
            <a:r>
              <a:rPr lang="en-US" sz="2100" b="1">
                <a:solidFill>
                  <a:srgbClr val="008000"/>
                </a:solidFill>
                <a:latin typeface="Arial"/>
                <a:cs typeface="Arial"/>
              </a:rPr>
              <a:t>Example 2</a:t>
            </a:r>
            <a:endParaRPr lang="en-US" sz="2100">
              <a:latin typeface="Arial"/>
              <a:cs typeface="Arial"/>
            </a:endParaRPr>
          </a:p>
        </p:txBody>
      </p:sp>
      <p:sp>
        <p:nvSpPr>
          <p:cNvPr id="4" name="Rectangle 3"/>
          <p:cNvSpPr/>
          <p:nvPr/>
        </p:nvSpPr>
        <p:spPr>
          <a:xfrm>
            <a:off x="304800" y="720566"/>
            <a:ext cx="8686800" cy="738664"/>
          </a:xfrm>
          <a:prstGeom prst="rect">
            <a:avLst/>
          </a:prstGeom>
        </p:spPr>
        <p:txBody>
          <a:bodyPr wrap="square">
            <a:spAutoFit/>
          </a:bodyPr>
          <a:lstStyle/>
          <a:p>
            <a:r>
              <a:rPr lang="en-US" sz="2100">
                <a:latin typeface="Arial"/>
                <a:cs typeface="Arial"/>
              </a:rPr>
              <a:t>Your standard treatment for early-stage organ-confined prostate cancer has been 39 × 2 Gy = 78 Gy, 5 fractions per week. This takes </a:t>
            </a:r>
            <a:r>
              <a:rPr lang="en-US" sz="2100" b="1">
                <a:latin typeface="Arial"/>
                <a:cs typeface="Arial"/>
              </a:rPr>
              <a:t>53</a:t>
            </a:r>
            <a:r>
              <a:rPr lang="en-US" sz="2100">
                <a:latin typeface="Arial"/>
                <a:cs typeface="Arial"/>
              </a:rPr>
              <a:t> days.</a:t>
            </a:r>
          </a:p>
        </p:txBody>
      </p:sp>
      <p:sp>
        <p:nvSpPr>
          <p:cNvPr id="5" name="Rectangle 4"/>
          <p:cNvSpPr/>
          <p:nvPr/>
        </p:nvSpPr>
        <p:spPr>
          <a:xfrm>
            <a:off x="304800" y="1589246"/>
            <a:ext cx="8763000" cy="738664"/>
          </a:xfrm>
          <a:prstGeom prst="rect">
            <a:avLst/>
          </a:prstGeom>
        </p:spPr>
        <p:txBody>
          <a:bodyPr wrap="square">
            <a:spAutoFit/>
          </a:bodyPr>
          <a:lstStyle/>
          <a:p>
            <a:r>
              <a:rPr lang="en-US" sz="2100">
                <a:latin typeface="Arial"/>
                <a:cs typeface="Arial"/>
              </a:rPr>
              <a:t>Under pressure to shorten treatment time, you wish to deliver treatment in 3.5 Gy fractions. </a:t>
            </a:r>
            <a:r>
              <a:rPr lang="en-US" sz="2100" b="1">
                <a:latin typeface="Arial"/>
                <a:cs typeface="Arial"/>
              </a:rPr>
              <a:t>How many fractions and to what total dose, </a:t>
            </a:r>
            <a:r>
              <a:rPr lang="en-US" sz="2100" b="1" i="1">
                <a:latin typeface="Arial"/>
                <a:cs typeface="Arial"/>
              </a:rPr>
              <a:t>D</a:t>
            </a:r>
            <a:r>
              <a:rPr lang="en-US" sz="2100" b="1" baseline="-25000">
                <a:latin typeface="Arial"/>
                <a:cs typeface="Arial"/>
              </a:rPr>
              <a:t>3.5</a:t>
            </a:r>
            <a:r>
              <a:rPr lang="en-US" sz="2100" b="1">
                <a:latin typeface="Arial"/>
                <a:cs typeface="Arial"/>
              </a:rPr>
              <a:t>?</a:t>
            </a:r>
          </a:p>
        </p:txBody>
      </p:sp>
      <p:sp>
        <p:nvSpPr>
          <p:cNvPr id="6" name="Rectangle 5"/>
          <p:cNvSpPr/>
          <p:nvPr/>
        </p:nvSpPr>
        <p:spPr>
          <a:xfrm>
            <a:off x="304800" y="2457926"/>
            <a:ext cx="8610600" cy="738664"/>
          </a:xfrm>
          <a:prstGeom prst="rect">
            <a:avLst/>
          </a:prstGeom>
        </p:spPr>
        <p:txBody>
          <a:bodyPr wrap="square">
            <a:spAutoFit/>
          </a:bodyPr>
          <a:lstStyle/>
          <a:p>
            <a:r>
              <a:rPr lang="en-US" sz="2100">
                <a:latin typeface="Arial"/>
                <a:cs typeface="Arial"/>
              </a:rPr>
              <a:t>You want to treat to nominally the same tolerance as 39 × 2 Gy.</a:t>
            </a:r>
            <a:br>
              <a:rPr lang="en-US" sz="2100">
                <a:latin typeface="Arial"/>
                <a:cs typeface="Arial"/>
              </a:rPr>
            </a:br>
            <a:r>
              <a:rPr lang="en-US" sz="2100">
                <a:latin typeface="Arial"/>
                <a:cs typeface="Arial"/>
              </a:rPr>
              <a:t>So first, you identify the limiting normal tissues and select their </a:t>
            </a:r>
            <a:r>
              <a:rPr lang="en-US" sz="2100" i="1">
                <a:latin typeface="Arial"/>
                <a:cs typeface="Arial"/>
              </a:rPr>
              <a:t>α/β</a:t>
            </a:r>
            <a:r>
              <a:rPr lang="en-US" sz="2100">
                <a:latin typeface="Arial"/>
                <a:cs typeface="Arial"/>
              </a:rPr>
              <a:t>.</a:t>
            </a:r>
          </a:p>
        </p:txBody>
      </p:sp>
      <p:grpSp>
        <p:nvGrpSpPr>
          <p:cNvPr id="8" name="Group 7"/>
          <p:cNvGrpSpPr/>
          <p:nvPr/>
        </p:nvGrpSpPr>
        <p:grpSpPr>
          <a:xfrm>
            <a:off x="304800" y="3326606"/>
            <a:ext cx="8686800" cy="1607344"/>
            <a:chOff x="304800" y="3326606"/>
            <a:chExt cx="8686800" cy="1607344"/>
          </a:xfrm>
        </p:grpSpPr>
        <p:sp>
          <p:nvSpPr>
            <p:cNvPr id="2" name="Rectangle 1"/>
            <p:cNvSpPr/>
            <p:nvPr/>
          </p:nvSpPr>
          <p:spPr>
            <a:xfrm>
              <a:off x="304800" y="4195286"/>
              <a:ext cx="8686800" cy="738664"/>
            </a:xfrm>
            <a:prstGeom prst="rect">
              <a:avLst/>
            </a:prstGeom>
          </p:spPr>
          <p:txBody>
            <a:bodyPr wrap="square">
              <a:spAutoFit/>
            </a:bodyPr>
            <a:lstStyle/>
            <a:p>
              <a:r>
                <a:rPr lang="en-US" sz="2100">
                  <a:latin typeface="Arial"/>
                  <a:cs typeface="Arial"/>
                </a:rPr>
                <a:t>As in Example 1, using lower </a:t>
              </a:r>
              <a:r>
                <a:rPr lang="en-US" sz="2100" i="1">
                  <a:latin typeface="Arial"/>
                  <a:cs typeface="Arial"/>
                </a:rPr>
                <a:t>α/β</a:t>
              </a:r>
              <a:r>
                <a:rPr lang="en-US" sz="2100">
                  <a:latin typeface="Arial"/>
                  <a:cs typeface="Arial"/>
                </a:rPr>
                <a:t> estimates </a:t>
              </a:r>
              <a:r>
                <a:rPr lang="en-US" sz="2100" i="1">
                  <a:latin typeface="Arial"/>
                  <a:cs typeface="Arial"/>
                </a:rPr>
                <a:t>D</a:t>
              </a:r>
              <a:r>
                <a:rPr lang="en-US" sz="2100" baseline="-25000">
                  <a:latin typeface="Arial"/>
                  <a:cs typeface="Arial"/>
                </a:rPr>
                <a:t>3.5</a:t>
              </a:r>
              <a:r>
                <a:rPr lang="en-US" sz="2100">
                  <a:latin typeface="Arial"/>
                  <a:cs typeface="Arial"/>
                </a:rPr>
                <a:t> more conservatively</a:t>
              </a:r>
              <a:br>
                <a:rPr lang="en-US" sz="2100">
                  <a:latin typeface="Arial"/>
                  <a:cs typeface="Arial"/>
                </a:rPr>
              </a:br>
              <a:r>
                <a:rPr lang="en-US" sz="2100">
                  <a:latin typeface="Arial"/>
                  <a:cs typeface="Arial"/>
                </a:rPr>
                <a:t>so we will choose </a:t>
              </a:r>
              <a:r>
                <a:rPr lang="en-US" sz="2100" i="1">
                  <a:latin typeface="Arial"/>
                  <a:cs typeface="Arial"/>
                </a:rPr>
                <a:t>α/β</a:t>
              </a:r>
              <a:r>
                <a:rPr lang="en-US" sz="2100">
                  <a:latin typeface="Arial"/>
                  <a:cs typeface="Arial"/>
                </a:rPr>
                <a:t> = 3 Gy for these critical late-responding organs.</a:t>
              </a:r>
            </a:p>
          </p:txBody>
        </p:sp>
        <p:sp>
          <p:nvSpPr>
            <p:cNvPr id="7" name="Rectangle 6"/>
            <p:cNvSpPr/>
            <p:nvPr/>
          </p:nvSpPr>
          <p:spPr>
            <a:xfrm>
              <a:off x="304800" y="3326606"/>
              <a:ext cx="8686800" cy="738664"/>
            </a:xfrm>
            <a:prstGeom prst="rect">
              <a:avLst/>
            </a:prstGeom>
          </p:spPr>
          <p:txBody>
            <a:bodyPr wrap="square">
              <a:spAutoFit/>
            </a:bodyPr>
            <a:lstStyle/>
            <a:p>
              <a:r>
                <a:rPr lang="en-US" sz="2100">
                  <a:latin typeface="Arial"/>
                  <a:cs typeface="Arial"/>
                </a:rPr>
                <a:t>Brenner (2004) and Liao et al (2010) give </a:t>
              </a:r>
              <a:r>
                <a:rPr lang="en-US" sz="2100" i="1">
                  <a:latin typeface="Arial"/>
                  <a:cs typeface="Arial"/>
                </a:rPr>
                <a:t>α/β </a:t>
              </a:r>
              <a:r>
                <a:rPr lang="en-US" sz="2100">
                  <a:latin typeface="Arial"/>
                  <a:cs typeface="Arial"/>
                </a:rPr>
                <a:t>for human rectum as high as 5 Gy. Stewart et al (1984) give </a:t>
              </a:r>
              <a:r>
                <a:rPr lang="en-US" sz="2100" i="1">
                  <a:latin typeface="Arial"/>
                  <a:cs typeface="Arial"/>
                </a:rPr>
                <a:t>α/β </a:t>
              </a:r>
              <a:r>
                <a:rPr lang="en-US" sz="2100">
                  <a:latin typeface="Arial"/>
                  <a:cs typeface="Arial"/>
                </a:rPr>
                <a:t>for mouse bladder even higher.</a:t>
              </a:r>
            </a:p>
          </p:txBody>
        </p:sp>
      </p:grpSp>
    </p:spTree>
    <p:extLst>
      <p:ext uri="{BB962C8B-B14F-4D97-AF65-F5344CB8AC3E}">
        <p14:creationId xmlns:p14="http://schemas.microsoft.com/office/powerpoint/2010/main" val="346243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1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997115" y="964851"/>
            <a:ext cx="466794" cy="430887"/>
          </a:xfrm>
          <a:prstGeom prst="rect">
            <a:avLst/>
          </a:prstGeom>
        </p:spPr>
        <p:txBody>
          <a:bodyPr wrap="none">
            <a:spAutoFit/>
          </a:bodyPr>
          <a:lstStyle/>
          <a:p>
            <a:r>
              <a:rPr lang="el-GR" sz="2200">
                <a:latin typeface="Arial"/>
                <a:cs typeface="Arial"/>
              </a:rPr>
              <a:t>∴ </a:t>
            </a:r>
            <a:endParaRPr lang="en-US" sz="2200"/>
          </a:p>
        </p:txBody>
      </p:sp>
      <p:sp>
        <p:nvSpPr>
          <p:cNvPr id="2" name="Rectangle 1"/>
          <p:cNvSpPr/>
          <p:nvPr/>
        </p:nvSpPr>
        <p:spPr>
          <a:xfrm>
            <a:off x="533400" y="175052"/>
            <a:ext cx="8153400" cy="415498"/>
          </a:xfrm>
          <a:prstGeom prst="rect">
            <a:avLst/>
          </a:prstGeom>
        </p:spPr>
        <p:txBody>
          <a:bodyPr wrap="square">
            <a:spAutoFit/>
          </a:bodyPr>
          <a:lstStyle/>
          <a:p>
            <a:r>
              <a:rPr lang="en-US" sz="2100">
                <a:latin typeface="Arial"/>
                <a:cs typeface="Arial"/>
              </a:rPr>
              <a:t>We know what is EQD2: 78 Gy. So set up Equation 3 for EQD2 as:</a:t>
            </a:r>
          </a:p>
        </p:txBody>
      </p:sp>
      <p:grpSp>
        <p:nvGrpSpPr>
          <p:cNvPr id="16" name="Group 15"/>
          <p:cNvGrpSpPr/>
          <p:nvPr/>
        </p:nvGrpSpPr>
        <p:grpSpPr>
          <a:xfrm>
            <a:off x="533400" y="1770038"/>
            <a:ext cx="8305800" cy="1320837"/>
            <a:chOff x="533400" y="1770038"/>
            <a:chExt cx="8305800" cy="1320837"/>
          </a:xfrm>
        </p:grpSpPr>
        <p:sp>
          <p:nvSpPr>
            <p:cNvPr id="3" name="Rectangle 2"/>
            <p:cNvSpPr/>
            <p:nvPr/>
          </p:nvSpPr>
          <p:spPr>
            <a:xfrm>
              <a:off x="533400" y="1770038"/>
              <a:ext cx="8229600" cy="415498"/>
            </a:xfrm>
            <a:prstGeom prst="rect">
              <a:avLst/>
            </a:prstGeom>
          </p:spPr>
          <p:txBody>
            <a:bodyPr wrap="square">
              <a:spAutoFit/>
            </a:bodyPr>
            <a:lstStyle/>
            <a:p>
              <a:r>
                <a:rPr lang="en-US" sz="2100" b="1">
                  <a:latin typeface="Arial"/>
                  <a:cs typeface="Arial"/>
                </a:rPr>
                <a:t>Note:</a:t>
              </a:r>
              <a:r>
                <a:rPr lang="en-US" sz="2100">
                  <a:latin typeface="Arial"/>
                  <a:cs typeface="Arial"/>
                </a:rPr>
                <a:t> If we used </a:t>
              </a:r>
              <a:r>
                <a:rPr lang="en-US" sz="2100" i="1">
                  <a:latin typeface="Arial"/>
                  <a:cs typeface="Arial"/>
                </a:rPr>
                <a:t>α/β</a:t>
              </a:r>
              <a:r>
                <a:rPr lang="en-US" sz="2100">
                  <a:latin typeface="Arial"/>
                  <a:cs typeface="Arial"/>
                </a:rPr>
                <a:t> = 5 Gy, this would give </a:t>
              </a:r>
              <a:r>
                <a:rPr lang="en-US" sz="2100" i="1">
                  <a:latin typeface="Arial"/>
                  <a:cs typeface="Arial"/>
                </a:rPr>
                <a:t>D</a:t>
              </a:r>
              <a:r>
                <a:rPr lang="en-US" sz="2100" baseline="-25000">
                  <a:latin typeface="Arial"/>
                  <a:cs typeface="Arial"/>
                </a:rPr>
                <a:t>3.5</a:t>
              </a:r>
              <a:r>
                <a:rPr lang="en-US" sz="2100">
                  <a:latin typeface="Arial"/>
                  <a:cs typeface="Arial"/>
                </a:rPr>
                <a:t> = 64 Gy.</a:t>
              </a:r>
            </a:p>
          </p:txBody>
        </p:sp>
        <p:sp>
          <p:nvSpPr>
            <p:cNvPr id="4" name="Rectangle 3"/>
            <p:cNvSpPr/>
            <p:nvPr/>
          </p:nvSpPr>
          <p:spPr>
            <a:xfrm>
              <a:off x="533400" y="2352211"/>
              <a:ext cx="8305800" cy="738664"/>
            </a:xfrm>
            <a:prstGeom prst="rect">
              <a:avLst/>
            </a:prstGeom>
          </p:spPr>
          <p:txBody>
            <a:bodyPr wrap="square">
              <a:spAutoFit/>
            </a:bodyPr>
            <a:lstStyle/>
            <a:p>
              <a:r>
                <a:rPr lang="en-US" sz="2100">
                  <a:latin typeface="Arial"/>
                  <a:cs typeface="Arial"/>
                </a:rPr>
                <a:t>60 is not integrally divisible by 3.5. Nearest conservative number of fractions is 17. Therefore planned protocol is </a:t>
              </a:r>
              <a:r>
                <a:rPr lang="en-US" sz="2100" b="1">
                  <a:latin typeface="Arial"/>
                  <a:cs typeface="Arial"/>
                </a:rPr>
                <a:t>17 × 3.5 Gy = 59.5 Gy</a:t>
              </a:r>
              <a:r>
                <a:rPr lang="en-US" sz="2100">
                  <a:latin typeface="Arial"/>
                  <a:cs typeface="Arial"/>
                </a:rPr>
                <a:t>.</a:t>
              </a:r>
            </a:p>
          </p:txBody>
        </p:sp>
      </p:grpSp>
      <p:sp>
        <p:nvSpPr>
          <p:cNvPr id="5" name="Rectangle 4"/>
          <p:cNvSpPr/>
          <p:nvPr/>
        </p:nvSpPr>
        <p:spPr>
          <a:xfrm>
            <a:off x="533400" y="3257550"/>
            <a:ext cx="8382000" cy="1708160"/>
          </a:xfrm>
          <a:prstGeom prst="rect">
            <a:avLst/>
          </a:prstGeom>
        </p:spPr>
        <p:txBody>
          <a:bodyPr wrap="square">
            <a:spAutoFit/>
          </a:bodyPr>
          <a:lstStyle/>
          <a:p>
            <a:r>
              <a:rPr lang="en-US" sz="2100">
                <a:latin typeface="Arial"/>
                <a:cs typeface="Arial"/>
              </a:rPr>
              <a:t>With 5 F/week this could be delivered in as short as 23 days. But to guard against the bigger negative effects of slower repair in normal tissues at higher doses per fraction, it would be safer to give only</a:t>
            </a:r>
            <a:br>
              <a:rPr lang="en-US" sz="2100">
                <a:latin typeface="Arial"/>
                <a:cs typeface="Arial"/>
              </a:rPr>
            </a:br>
            <a:r>
              <a:rPr lang="en-US" sz="2100">
                <a:latin typeface="Arial"/>
                <a:cs typeface="Arial"/>
              </a:rPr>
              <a:t>3 F/week (Mon-Wed-Fri) which would be an overall delivery time of</a:t>
            </a:r>
            <a:br>
              <a:rPr lang="en-US" sz="2100">
                <a:latin typeface="Arial"/>
                <a:cs typeface="Arial"/>
              </a:rPr>
            </a:br>
            <a:r>
              <a:rPr lang="en-US" sz="2100">
                <a:latin typeface="Arial"/>
                <a:cs typeface="Arial"/>
              </a:rPr>
              <a:t>38 days, still saving the patient 2 weeks over conventional treatment.</a:t>
            </a:r>
          </a:p>
        </p:txBody>
      </p:sp>
      <p:graphicFrame>
        <p:nvGraphicFramePr>
          <p:cNvPr id="17" name="Object 16"/>
          <p:cNvGraphicFramePr>
            <a:graphicFrameLocks noChangeAspect="1"/>
          </p:cNvGraphicFramePr>
          <p:nvPr>
            <p:extLst>
              <p:ext uri="{D42A27DB-BD31-4B8C-83A1-F6EECF244321}">
                <p14:modId xmlns:p14="http://schemas.microsoft.com/office/powerpoint/2010/main" val="687233342"/>
              </p:ext>
            </p:extLst>
          </p:nvPr>
        </p:nvGraphicFramePr>
        <p:xfrm>
          <a:off x="1117265" y="1006475"/>
          <a:ext cx="1600200" cy="320675"/>
        </p:xfrm>
        <a:graphic>
          <a:graphicData uri="http://schemas.openxmlformats.org/presentationml/2006/ole">
            <mc:AlternateContent xmlns:mc="http://schemas.openxmlformats.org/markup-compatibility/2006">
              <mc:Choice xmlns:v="urn:schemas-microsoft-com:vml" Requires="v">
                <p:oleObj name="Equation" r:id="rId3" imgW="889000" imgH="177800" progId="Equation.DSMT4">
                  <p:embed/>
                </p:oleObj>
              </mc:Choice>
              <mc:Fallback>
                <p:oleObj name="Equation" r:id="rId3" imgW="889000" imgH="177800" progId="Equation.DSMT4">
                  <p:embed/>
                  <p:pic>
                    <p:nvPicPr>
                      <p:cNvPr id="0" name=""/>
                      <p:cNvPicPr>
                        <a:picLocks noChangeAspect="1" noChangeArrowheads="1"/>
                      </p:cNvPicPr>
                      <p:nvPr/>
                    </p:nvPicPr>
                    <p:blipFill>
                      <a:blip r:embed="rId4"/>
                      <a:srcRect/>
                      <a:stretch>
                        <a:fillRect/>
                      </a:stretch>
                    </p:blipFill>
                    <p:spPr bwMode="auto">
                      <a:xfrm>
                        <a:off x="1117265" y="1006475"/>
                        <a:ext cx="1600200" cy="320675"/>
                      </a:xfrm>
                      <a:prstGeom prst="rect">
                        <a:avLst/>
                      </a:prstGeom>
                      <a:solidFill>
                        <a:srgbClr val="FFFFFF"/>
                      </a:solidFill>
                      <a:ln>
                        <a:noFill/>
                      </a:ln>
                      <a:effec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591564759"/>
              </p:ext>
            </p:extLst>
          </p:nvPr>
        </p:nvGraphicFramePr>
        <p:xfrm>
          <a:off x="2717465" y="754884"/>
          <a:ext cx="1644650" cy="846138"/>
        </p:xfrm>
        <a:graphic>
          <a:graphicData uri="http://schemas.openxmlformats.org/presentationml/2006/ole">
            <mc:AlternateContent xmlns:mc="http://schemas.openxmlformats.org/markup-compatibility/2006">
              <mc:Choice xmlns:v="urn:schemas-microsoft-com:vml" Requires="v">
                <p:oleObj name="Equation" r:id="rId5" imgW="914400" imgH="469900" progId="Equation.DSMT4">
                  <p:embed/>
                </p:oleObj>
              </mc:Choice>
              <mc:Fallback>
                <p:oleObj name="Equation" r:id="rId5" imgW="914400" imgH="469900" progId="Equation.DSMT4">
                  <p:embed/>
                  <p:pic>
                    <p:nvPicPr>
                      <p:cNvPr id="0" name=""/>
                      <p:cNvPicPr>
                        <a:picLocks noChangeAspect="1" noChangeArrowheads="1"/>
                      </p:cNvPicPr>
                      <p:nvPr/>
                    </p:nvPicPr>
                    <p:blipFill>
                      <a:blip r:embed="rId6"/>
                      <a:srcRect/>
                      <a:stretch>
                        <a:fillRect/>
                      </a:stretch>
                    </p:blipFill>
                    <p:spPr bwMode="auto">
                      <a:xfrm>
                        <a:off x="2717465" y="754884"/>
                        <a:ext cx="1644650" cy="846138"/>
                      </a:xfrm>
                      <a:prstGeom prst="rect">
                        <a:avLst/>
                      </a:prstGeom>
                      <a:solidFill>
                        <a:srgbClr val="FFFFFF"/>
                      </a:solidFill>
                      <a:ln>
                        <a:noFill/>
                      </a:ln>
                      <a:effec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233097332"/>
              </p:ext>
            </p:extLst>
          </p:nvPr>
        </p:nvGraphicFramePr>
        <p:xfrm>
          <a:off x="5717840" y="987425"/>
          <a:ext cx="731838" cy="434975"/>
        </p:xfrm>
        <a:graphic>
          <a:graphicData uri="http://schemas.openxmlformats.org/presentationml/2006/ole">
            <mc:AlternateContent xmlns:mc="http://schemas.openxmlformats.org/markup-compatibility/2006">
              <mc:Choice xmlns:v="urn:schemas-microsoft-com:vml" Requires="v">
                <p:oleObj name="Equation" r:id="rId7" imgW="406400" imgH="241300" progId="Equation.DSMT4">
                  <p:embed/>
                </p:oleObj>
              </mc:Choice>
              <mc:Fallback>
                <p:oleObj name="Equation" r:id="rId7" imgW="406400" imgH="241300" progId="Equation.DSMT4">
                  <p:embed/>
                  <p:pic>
                    <p:nvPicPr>
                      <p:cNvPr id="0" name=""/>
                      <p:cNvPicPr>
                        <a:picLocks noChangeAspect="1" noChangeArrowheads="1"/>
                      </p:cNvPicPr>
                      <p:nvPr/>
                    </p:nvPicPr>
                    <p:blipFill>
                      <a:blip r:embed="rId8"/>
                      <a:srcRect/>
                      <a:stretch>
                        <a:fillRect/>
                      </a:stretch>
                    </p:blipFill>
                    <p:spPr bwMode="auto">
                      <a:xfrm>
                        <a:off x="5717840" y="987425"/>
                        <a:ext cx="731838" cy="434975"/>
                      </a:xfrm>
                      <a:prstGeom prst="rect">
                        <a:avLst/>
                      </a:prstGeom>
                      <a:solidFill>
                        <a:srgbClr val="FFFFFF"/>
                      </a:solidFill>
                      <a:ln>
                        <a:noFill/>
                      </a:ln>
                      <a:effec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494772734"/>
              </p:ext>
            </p:extLst>
          </p:nvPr>
        </p:nvGraphicFramePr>
        <p:xfrm>
          <a:off x="6425865" y="806450"/>
          <a:ext cx="1644650" cy="754063"/>
        </p:xfrm>
        <a:graphic>
          <a:graphicData uri="http://schemas.openxmlformats.org/presentationml/2006/ole">
            <mc:AlternateContent xmlns:mc="http://schemas.openxmlformats.org/markup-compatibility/2006">
              <mc:Choice xmlns:v="urn:schemas-microsoft-com:vml" Requires="v">
                <p:oleObj name="Equation" r:id="rId9" imgW="914400" imgH="419100" progId="Equation.DSMT4">
                  <p:embed/>
                </p:oleObj>
              </mc:Choice>
              <mc:Fallback>
                <p:oleObj name="Equation" r:id="rId9" imgW="914400" imgH="419100" progId="Equation.DSMT4">
                  <p:embed/>
                  <p:pic>
                    <p:nvPicPr>
                      <p:cNvPr id="0" name=""/>
                      <p:cNvPicPr>
                        <a:picLocks noChangeAspect="1" noChangeArrowheads="1"/>
                      </p:cNvPicPr>
                      <p:nvPr/>
                    </p:nvPicPr>
                    <p:blipFill>
                      <a:blip r:embed="rId10"/>
                      <a:srcRect/>
                      <a:stretch>
                        <a:fillRect/>
                      </a:stretch>
                    </p:blipFill>
                    <p:spPr bwMode="auto">
                      <a:xfrm>
                        <a:off x="6425865" y="806450"/>
                        <a:ext cx="1644650" cy="754063"/>
                      </a:xfrm>
                      <a:prstGeom prst="rect">
                        <a:avLst/>
                      </a:prstGeom>
                      <a:solidFill>
                        <a:srgbClr val="FFFFFF"/>
                      </a:solidFill>
                      <a:ln>
                        <a:noFill/>
                      </a:ln>
                      <a:effectLst/>
                    </p:spPr>
                  </p:pic>
                </p:oleObj>
              </mc:Fallback>
            </mc:AlternateContent>
          </a:graphicData>
        </a:graphic>
      </p:graphicFrame>
    </p:spTree>
    <p:extLst>
      <p:ext uri="{BB962C8B-B14F-4D97-AF65-F5344CB8AC3E}">
        <p14:creationId xmlns:p14="http://schemas.microsoft.com/office/powerpoint/2010/main" val="346243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1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1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100"/>
                                        <p:tgtEl>
                                          <p:spTgt spid="9"/>
                                        </p:tgtEl>
                                      </p:cBhvr>
                                    </p:animEffect>
                                  </p:childTnLst>
                                </p:cTn>
                              </p:par>
                              <p:par>
                                <p:cTn id="18" presetID="9" presetClass="entr" presetSubtype="0"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dissolve">
                                      <p:cBhvr>
                                        <p:cTn id="20" dur="1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dissolve">
                                      <p:cBhvr>
                                        <p:cTn id="25" dur="1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dissolve">
                                      <p:cBhvr>
                                        <p:cTn id="30" dur="1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dissolve">
                                      <p:cBhvr>
                                        <p:cTn id="35" dur="1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1950" y="177800"/>
            <a:ext cx="8458200" cy="1708160"/>
          </a:xfrm>
          <a:prstGeom prst="rect">
            <a:avLst/>
          </a:prstGeom>
        </p:spPr>
        <p:txBody>
          <a:bodyPr wrap="square">
            <a:spAutoFit/>
          </a:bodyPr>
          <a:lstStyle/>
          <a:p>
            <a:r>
              <a:rPr lang="en-US" sz="2100">
                <a:latin typeface="Arial"/>
                <a:cs typeface="Arial"/>
              </a:rPr>
              <a:t>The low </a:t>
            </a:r>
            <a:r>
              <a:rPr lang="en-US" sz="2100" i="1">
                <a:latin typeface="Arial"/>
                <a:cs typeface="Arial"/>
              </a:rPr>
              <a:t>α/β</a:t>
            </a:r>
            <a:r>
              <a:rPr lang="en-US" sz="2100">
                <a:latin typeface="Arial"/>
                <a:cs typeface="Arial"/>
              </a:rPr>
              <a:t> for the prostate cancer constitutes a further advantage of this hypofractionation. A weighted average from three human studies</a:t>
            </a:r>
            <a:br>
              <a:rPr lang="en-US" sz="2100">
                <a:latin typeface="Arial"/>
                <a:cs typeface="Arial"/>
              </a:rPr>
            </a:br>
            <a:r>
              <a:rPr lang="en-US" sz="2100">
                <a:latin typeface="Arial"/>
                <a:cs typeface="Arial"/>
              </a:rPr>
              <a:t>(Proust-Lima et al 2011, Leborgne et al 2012, Miralbell et al 2012)</a:t>
            </a:r>
            <a:br>
              <a:rPr lang="en-US" sz="2100">
                <a:latin typeface="Arial"/>
                <a:cs typeface="Arial"/>
              </a:rPr>
            </a:br>
            <a:r>
              <a:rPr lang="en-US" sz="2100">
                <a:latin typeface="Arial"/>
                <a:cs typeface="Arial"/>
              </a:rPr>
              <a:t>gives this </a:t>
            </a:r>
            <a:r>
              <a:rPr lang="en-US" sz="2100" b="1" i="1">
                <a:latin typeface="Arial"/>
                <a:cs typeface="Arial"/>
              </a:rPr>
              <a:t>α/β</a:t>
            </a:r>
            <a:r>
              <a:rPr lang="en-US" sz="2100" b="1">
                <a:latin typeface="Arial"/>
                <a:cs typeface="Arial"/>
              </a:rPr>
              <a:t> = 1.5 Gy</a:t>
            </a:r>
            <a:r>
              <a:rPr lang="en-US" sz="2100">
                <a:latin typeface="Arial"/>
                <a:cs typeface="Arial"/>
              </a:rPr>
              <a:t>.</a:t>
            </a:r>
            <a:br>
              <a:rPr lang="en-US" sz="2100">
                <a:latin typeface="Arial"/>
                <a:cs typeface="Arial"/>
              </a:rPr>
            </a:br>
            <a:endParaRPr lang="en-US" sz="2100">
              <a:latin typeface="Arial"/>
              <a:cs typeface="Arial"/>
            </a:endParaRPr>
          </a:p>
        </p:txBody>
      </p:sp>
      <p:sp>
        <p:nvSpPr>
          <p:cNvPr id="4" name="Rectangle 3"/>
          <p:cNvSpPr/>
          <p:nvPr/>
        </p:nvSpPr>
        <p:spPr>
          <a:xfrm>
            <a:off x="361950" y="1581150"/>
            <a:ext cx="7924800" cy="738664"/>
          </a:xfrm>
          <a:prstGeom prst="rect">
            <a:avLst/>
          </a:prstGeom>
        </p:spPr>
        <p:txBody>
          <a:bodyPr wrap="square">
            <a:spAutoFit/>
          </a:bodyPr>
          <a:lstStyle/>
          <a:p>
            <a:r>
              <a:rPr lang="en-US" sz="2100">
                <a:latin typeface="Arial"/>
                <a:cs typeface="Arial"/>
              </a:rPr>
              <a:t>Now use Equation 3 to calculate the tumor EQD2 expected from</a:t>
            </a:r>
            <a:br>
              <a:rPr lang="en-US" sz="2100">
                <a:latin typeface="Arial"/>
                <a:cs typeface="Arial"/>
              </a:rPr>
            </a:br>
            <a:r>
              <a:rPr lang="en-US" sz="2100">
                <a:latin typeface="Arial"/>
                <a:cs typeface="Arial"/>
              </a:rPr>
              <a:t>17 × 3.5 Gy = 59.5 Gy:</a:t>
            </a:r>
          </a:p>
        </p:txBody>
      </p:sp>
      <p:grpSp>
        <p:nvGrpSpPr>
          <p:cNvPr id="12" name="Group 11"/>
          <p:cNvGrpSpPr/>
          <p:nvPr/>
        </p:nvGrpSpPr>
        <p:grpSpPr>
          <a:xfrm>
            <a:off x="361950" y="3471452"/>
            <a:ext cx="8559800" cy="1463248"/>
            <a:chOff x="361950" y="3470702"/>
            <a:chExt cx="8559800" cy="1463248"/>
          </a:xfrm>
        </p:grpSpPr>
        <p:sp>
          <p:nvSpPr>
            <p:cNvPr id="2" name="Rectangle 1"/>
            <p:cNvSpPr/>
            <p:nvPr/>
          </p:nvSpPr>
          <p:spPr>
            <a:xfrm>
              <a:off x="361950" y="3872121"/>
              <a:ext cx="8559800" cy="1061829"/>
            </a:xfrm>
            <a:prstGeom prst="rect">
              <a:avLst/>
            </a:prstGeom>
          </p:spPr>
          <p:txBody>
            <a:bodyPr wrap="square">
              <a:spAutoFit/>
            </a:bodyPr>
            <a:lstStyle/>
            <a:p>
              <a:r>
                <a:rPr lang="en-US" sz="2100">
                  <a:latin typeface="Arial"/>
                  <a:cs typeface="Arial"/>
                </a:rPr>
                <a:t>1. Increase effective dose to the malignancy from 78 Gy to 85 Gy (9%)</a:t>
              </a:r>
            </a:p>
            <a:p>
              <a:r>
                <a:rPr lang="en-US" sz="2100">
                  <a:latin typeface="Arial"/>
                  <a:cs typeface="Arial"/>
                </a:rPr>
                <a:t>2. Slightly reduce effective dose on bladder and rectum by at least 1%</a:t>
              </a:r>
            </a:p>
            <a:p>
              <a:r>
                <a:rPr lang="en-US" sz="2100">
                  <a:latin typeface="Arial"/>
                  <a:cs typeface="Arial"/>
                </a:rPr>
                <a:t>3. Reduce overall treatment time by at least 2 weeks</a:t>
              </a:r>
            </a:p>
          </p:txBody>
        </p:sp>
        <p:sp>
          <p:nvSpPr>
            <p:cNvPr id="5" name="Rectangle 4"/>
            <p:cNvSpPr/>
            <p:nvPr/>
          </p:nvSpPr>
          <p:spPr>
            <a:xfrm>
              <a:off x="361950" y="3470702"/>
              <a:ext cx="8553450" cy="415498"/>
            </a:xfrm>
            <a:prstGeom prst="rect">
              <a:avLst/>
            </a:prstGeom>
          </p:spPr>
          <p:txBody>
            <a:bodyPr wrap="square">
              <a:spAutoFit/>
            </a:bodyPr>
            <a:lstStyle/>
            <a:p>
              <a:r>
                <a:rPr lang="en-US" sz="2100" b="1">
                  <a:latin typeface="Arial"/>
                  <a:cs typeface="Arial"/>
                </a:rPr>
                <a:t>Thus hypofractionating with 17 × 3.5 Gy in prostate cancer could:</a:t>
              </a:r>
            </a:p>
          </p:txBody>
        </p:sp>
      </p:grpSp>
      <p:graphicFrame>
        <p:nvGraphicFramePr>
          <p:cNvPr id="14" name="Object 13"/>
          <p:cNvGraphicFramePr>
            <a:graphicFrameLocks noChangeAspect="1"/>
          </p:cNvGraphicFramePr>
          <p:nvPr>
            <p:extLst>
              <p:ext uri="{D42A27DB-BD31-4B8C-83A1-F6EECF244321}">
                <p14:modId xmlns:p14="http://schemas.microsoft.com/office/powerpoint/2010/main" val="2291839356"/>
              </p:ext>
            </p:extLst>
          </p:nvPr>
        </p:nvGraphicFramePr>
        <p:xfrm>
          <a:off x="5961062" y="2644775"/>
          <a:ext cx="388938" cy="298450"/>
        </p:xfrm>
        <a:graphic>
          <a:graphicData uri="http://schemas.openxmlformats.org/presentationml/2006/ole">
            <mc:AlternateContent xmlns:mc="http://schemas.openxmlformats.org/markup-compatibility/2006">
              <mc:Choice xmlns:v="urn:schemas-microsoft-com:vml" Requires="v">
                <p:oleObj name="Equation" r:id="rId3" imgW="215900" imgH="165100" progId="Equation.DSMT4">
                  <p:embed/>
                </p:oleObj>
              </mc:Choice>
              <mc:Fallback>
                <p:oleObj name="Equation" r:id="rId3" imgW="215900" imgH="165100" progId="Equation.DSMT4">
                  <p:embed/>
                  <p:pic>
                    <p:nvPicPr>
                      <p:cNvPr id="0" name=""/>
                      <p:cNvPicPr>
                        <a:picLocks noChangeAspect="1" noChangeArrowheads="1"/>
                      </p:cNvPicPr>
                      <p:nvPr/>
                    </p:nvPicPr>
                    <p:blipFill>
                      <a:blip r:embed="rId4"/>
                      <a:srcRect/>
                      <a:stretch>
                        <a:fillRect/>
                      </a:stretch>
                    </p:blipFill>
                    <p:spPr bwMode="auto">
                      <a:xfrm>
                        <a:off x="5961062" y="2644775"/>
                        <a:ext cx="388938" cy="298450"/>
                      </a:xfrm>
                      <a:prstGeom prst="rect">
                        <a:avLst/>
                      </a:prstGeom>
                      <a:noFill/>
                      <a:ln>
                        <a:noFill/>
                      </a:ln>
                      <a:effectLst/>
                    </p:spPr>
                  </p:pic>
                </p:oleObj>
              </mc:Fallback>
            </mc:AlternateContent>
          </a:graphicData>
        </a:graphic>
      </p:graphicFrame>
      <p:grpSp>
        <p:nvGrpSpPr>
          <p:cNvPr id="7" name="Group 6"/>
          <p:cNvGrpSpPr/>
          <p:nvPr/>
        </p:nvGrpSpPr>
        <p:grpSpPr>
          <a:xfrm>
            <a:off x="2813594" y="2390941"/>
            <a:ext cx="2101850" cy="846138"/>
            <a:chOff x="2813594" y="2390941"/>
            <a:chExt cx="2101850" cy="846138"/>
          </a:xfrm>
        </p:grpSpPr>
        <p:graphicFrame>
          <p:nvGraphicFramePr>
            <p:cNvPr id="13" name="Object 12"/>
            <p:cNvGraphicFramePr>
              <a:graphicFrameLocks noChangeAspect="1"/>
            </p:cNvGraphicFramePr>
            <p:nvPr>
              <p:extLst>
                <p:ext uri="{D42A27DB-BD31-4B8C-83A1-F6EECF244321}">
                  <p14:modId xmlns:p14="http://schemas.microsoft.com/office/powerpoint/2010/main" val="3322964228"/>
                </p:ext>
              </p:extLst>
            </p:nvPr>
          </p:nvGraphicFramePr>
          <p:xfrm>
            <a:off x="2813594" y="2390941"/>
            <a:ext cx="2101850" cy="846138"/>
          </p:xfrm>
          <a:graphic>
            <a:graphicData uri="http://schemas.openxmlformats.org/presentationml/2006/ole">
              <mc:AlternateContent xmlns:mc="http://schemas.openxmlformats.org/markup-compatibility/2006">
                <mc:Choice xmlns:v="urn:schemas-microsoft-com:vml" Requires="v">
                  <p:oleObj name="Equation" r:id="rId5" imgW="1168400" imgH="469900" progId="Equation.DSMT4">
                    <p:embed/>
                  </p:oleObj>
                </mc:Choice>
                <mc:Fallback>
                  <p:oleObj name="Equation" r:id="rId5" imgW="1168400" imgH="469900" progId="Equation.DSMT4">
                    <p:embed/>
                    <p:pic>
                      <p:nvPicPr>
                        <p:cNvPr id="0" name=""/>
                        <p:cNvPicPr>
                          <a:picLocks noChangeAspect="1" noChangeArrowheads="1"/>
                        </p:cNvPicPr>
                        <p:nvPr/>
                      </p:nvPicPr>
                      <p:blipFill>
                        <a:blip r:embed="rId6"/>
                        <a:srcRect/>
                        <a:stretch>
                          <a:fillRect/>
                        </a:stretch>
                      </p:blipFill>
                      <p:spPr bwMode="auto">
                        <a:xfrm>
                          <a:off x="2813594" y="2390941"/>
                          <a:ext cx="2101850" cy="846138"/>
                        </a:xfrm>
                        <a:prstGeom prst="rect">
                          <a:avLst/>
                        </a:prstGeom>
                        <a:solidFill>
                          <a:srgbClr val="FFFFFF"/>
                        </a:solidFill>
                        <a:ln>
                          <a:noFill/>
                        </a:ln>
                        <a:effectLst/>
                      </p:spPr>
                    </p:pic>
                  </p:oleObj>
                </mc:Fallback>
              </mc:AlternateContent>
            </a:graphicData>
          </a:graphic>
        </p:graphicFrame>
        <p:sp>
          <p:nvSpPr>
            <p:cNvPr id="6" name="Rectangle 5"/>
            <p:cNvSpPr/>
            <p:nvPr/>
          </p:nvSpPr>
          <p:spPr>
            <a:xfrm>
              <a:off x="4537074" y="2438400"/>
              <a:ext cx="349251" cy="7683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aphicFrame>
        <p:nvGraphicFramePr>
          <p:cNvPr id="15" name="Object 14"/>
          <p:cNvGraphicFramePr>
            <a:graphicFrameLocks noChangeAspect="1"/>
          </p:cNvGraphicFramePr>
          <p:nvPr>
            <p:extLst>
              <p:ext uri="{D42A27DB-BD31-4B8C-83A1-F6EECF244321}">
                <p14:modId xmlns:p14="http://schemas.microsoft.com/office/powerpoint/2010/main" val="4019919448"/>
              </p:ext>
            </p:extLst>
          </p:nvPr>
        </p:nvGraphicFramePr>
        <p:xfrm>
          <a:off x="4368800" y="2395537"/>
          <a:ext cx="1622425" cy="846138"/>
        </p:xfrm>
        <a:graphic>
          <a:graphicData uri="http://schemas.openxmlformats.org/presentationml/2006/ole">
            <mc:AlternateContent xmlns:mc="http://schemas.openxmlformats.org/markup-compatibility/2006">
              <mc:Choice xmlns:v="urn:schemas-microsoft-com:vml" Requires="v">
                <p:oleObj name="Equation" r:id="rId7" imgW="901700" imgH="469900" progId="Equation.DSMT4">
                  <p:embed/>
                </p:oleObj>
              </mc:Choice>
              <mc:Fallback>
                <p:oleObj name="Equation" r:id="rId7" imgW="901700" imgH="469900" progId="Equation.DSMT4">
                  <p:embed/>
                  <p:pic>
                    <p:nvPicPr>
                      <p:cNvPr id="0" name=""/>
                      <p:cNvPicPr>
                        <a:picLocks noChangeAspect="1" noChangeArrowheads="1"/>
                      </p:cNvPicPr>
                      <p:nvPr/>
                    </p:nvPicPr>
                    <p:blipFill>
                      <a:blip r:embed="rId8"/>
                      <a:srcRect/>
                      <a:stretch>
                        <a:fillRect/>
                      </a:stretch>
                    </p:blipFill>
                    <p:spPr bwMode="auto">
                      <a:xfrm>
                        <a:off x="4368800" y="2395537"/>
                        <a:ext cx="1622425" cy="84613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46243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1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1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1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1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0393" y="112752"/>
            <a:ext cx="7963214" cy="553998"/>
          </a:xfrm>
          <a:prstGeom prst="rect">
            <a:avLst/>
          </a:prstGeom>
        </p:spPr>
        <p:txBody>
          <a:bodyPr wrap="square">
            <a:spAutoFit/>
          </a:bodyPr>
          <a:lstStyle/>
          <a:p>
            <a:pPr algn="ctr"/>
            <a:r>
              <a:rPr lang="en-US" sz="3000">
                <a:solidFill>
                  <a:srgbClr val="892D63"/>
                </a:solidFill>
                <a:latin typeface="Calibri"/>
                <a:cs typeface="Calibri"/>
              </a:rPr>
              <a:t>Summary of useful formulæ</a:t>
            </a:r>
          </a:p>
        </p:txBody>
      </p:sp>
      <p:sp>
        <p:nvSpPr>
          <p:cNvPr id="3" name="Rectangle 2"/>
          <p:cNvSpPr/>
          <p:nvPr/>
        </p:nvSpPr>
        <p:spPr>
          <a:xfrm>
            <a:off x="1269677" y="1047750"/>
            <a:ext cx="5507385" cy="415498"/>
          </a:xfrm>
          <a:prstGeom prst="rect">
            <a:avLst/>
          </a:prstGeom>
        </p:spPr>
        <p:txBody>
          <a:bodyPr wrap="square">
            <a:spAutoFit/>
          </a:bodyPr>
          <a:lstStyle/>
          <a:p>
            <a:r>
              <a:rPr lang="en-US" sz="2100">
                <a:latin typeface="Arial"/>
                <a:cs typeface="Arial"/>
              </a:rPr>
              <a:t>For interfraction intervals of 1 day or greater:</a:t>
            </a:r>
          </a:p>
        </p:txBody>
      </p:sp>
      <p:graphicFrame>
        <p:nvGraphicFramePr>
          <p:cNvPr id="10" name="Object 7"/>
          <p:cNvGraphicFramePr>
            <a:graphicFrameLocks noChangeAspect="1"/>
          </p:cNvGraphicFramePr>
          <p:nvPr>
            <p:extLst>
              <p:ext uri="{D42A27DB-BD31-4B8C-83A1-F6EECF244321}">
                <p14:modId xmlns:p14="http://schemas.microsoft.com/office/powerpoint/2010/main" val="1679695722"/>
              </p:ext>
            </p:extLst>
          </p:nvPr>
        </p:nvGraphicFramePr>
        <p:xfrm>
          <a:off x="1334244" y="3607475"/>
          <a:ext cx="2948940" cy="845820"/>
        </p:xfrm>
        <a:graphic>
          <a:graphicData uri="http://schemas.openxmlformats.org/presentationml/2006/ole">
            <mc:AlternateContent xmlns:mc="http://schemas.openxmlformats.org/markup-compatibility/2006">
              <mc:Choice xmlns:v="urn:schemas-microsoft-com:vml" Requires="v">
                <p:oleObj name="Equation" r:id="rId2" imgW="1638300" imgH="469900" progId="Equation.DSMT4">
                  <p:embed/>
                </p:oleObj>
              </mc:Choice>
              <mc:Fallback>
                <p:oleObj name="Equation" r:id="rId2" imgW="1638300" imgH="469900" progId="Equation.DSMT4">
                  <p:embed/>
                  <p:pic>
                    <p:nvPicPr>
                      <p:cNvPr id="0" name=""/>
                      <p:cNvPicPr>
                        <a:picLocks noChangeAspect="1" noChangeArrowheads="1"/>
                      </p:cNvPicPr>
                      <p:nvPr/>
                    </p:nvPicPr>
                    <p:blipFill>
                      <a:blip r:embed="rId3"/>
                      <a:srcRect/>
                      <a:stretch>
                        <a:fillRect/>
                      </a:stretch>
                    </p:blipFill>
                    <p:spPr bwMode="auto">
                      <a:xfrm>
                        <a:off x="1334244" y="3607475"/>
                        <a:ext cx="2948940" cy="845820"/>
                      </a:xfrm>
                      <a:prstGeom prst="rect">
                        <a:avLst/>
                      </a:prstGeom>
                      <a:solidFill>
                        <a:srgbClr val="FFFFFF"/>
                      </a:solidFill>
                      <a:ln>
                        <a:noFill/>
                      </a:ln>
                      <a:effectLst/>
                    </p:spPr>
                  </p:pic>
                </p:oleObj>
              </mc:Fallback>
            </mc:AlternateContent>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799710624"/>
              </p:ext>
            </p:extLst>
          </p:nvPr>
        </p:nvGraphicFramePr>
        <p:xfrm>
          <a:off x="1332756" y="1581150"/>
          <a:ext cx="2537460" cy="845820"/>
        </p:xfrm>
        <a:graphic>
          <a:graphicData uri="http://schemas.openxmlformats.org/presentationml/2006/ole">
            <mc:AlternateContent xmlns:mc="http://schemas.openxmlformats.org/markup-compatibility/2006">
              <mc:Choice xmlns:v="urn:schemas-microsoft-com:vml" Requires="v">
                <p:oleObj name="Equation" r:id="rId4" imgW="1409700" imgH="469900" progId="Equation.DSMT4">
                  <p:embed/>
                </p:oleObj>
              </mc:Choice>
              <mc:Fallback>
                <p:oleObj name="Equation" r:id="rId4" imgW="1409700" imgH="469900" progId="Equation.DSMT4">
                  <p:embed/>
                  <p:pic>
                    <p:nvPicPr>
                      <p:cNvPr id="0" name=""/>
                      <p:cNvPicPr>
                        <a:picLocks noChangeAspect="1" noChangeArrowheads="1"/>
                      </p:cNvPicPr>
                      <p:nvPr/>
                    </p:nvPicPr>
                    <p:blipFill>
                      <a:blip r:embed="rId5"/>
                      <a:srcRect/>
                      <a:stretch>
                        <a:fillRect/>
                      </a:stretch>
                    </p:blipFill>
                    <p:spPr bwMode="auto">
                      <a:xfrm>
                        <a:off x="1332756" y="1581150"/>
                        <a:ext cx="2537460" cy="845820"/>
                      </a:xfrm>
                      <a:prstGeom prst="rect">
                        <a:avLst/>
                      </a:prstGeom>
                      <a:solidFill>
                        <a:srgbClr val="FFFFFF"/>
                      </a:solidFill>
                      <a:ln>
                        <a:noFill/>
                      </a:ln>
                      <a:effectLst/>
                    </p:spPr>
                  </p:pic>
                </p:oleObj>
              </mc:Fallback>
            </mc:AlternateContent>
          </a:graphicData>
        </a:graphic>
      </p:graphicFrame>
      <p:sp>
        <p:nvSpPr>
          <p:cNvPr id="13" name="Rectangle 12"/>
          <p:cNvSpPr/>
          <p:nvPr/>
        </p:nvSpPr>
        <p:spPr>
          <a:xfrm>
            <a:off x="1269677" y="3070652"/>
            <a:ext cx="4572000" cy="415498"/>
          </a:xfrm>
          <a:prstGeom prst="rect">
            <a:avLst/>
          </a:prstGeom>
        </p:spPr>
        <p:txBody>
          <a:bodyPr wrap="square">
            <a:spAutoFit/>
          </a:bodyPr>
          <a:lstStyle/>
          <a:p>
            <a:r>
              <a:rPr lang="en-US" sz="2100">
                <a:latin typeface="Arial"/>
                <a:cs typeface="Arial"/>
              </a:rPr>
              <a:t>And…</a:t>
            </a:r>
          </a:p>
        </p:txBody>
      </p:sp>
      <p:graphicFrame>
        <p:nvGraphicFramePr>
          <p:cNvPr id="7" name="Object 7"/>
          <p:cNvGraphicFramePr>
            <a:graphicFrameLocks noChangeAspect="1"/>
          </p:cNvGraphicFramePr>
          <p:nvPr>
            <p:extLst>
              <p:ext uri="{D42A27DB-BD31-4B8C-83A1-F6EECF244321}">
                <p14:modId xmlns:p14="http://schemas.microsoft.com/office/powerpoint/2010/main" val="3866683004"/>
              </p:ext>
            </p:extLst>
          </p:nvPr>
        </p:nvGraphicFramePr>
        <p:xfrm>
          <a:off x="5014292" y="3606800"/>
          <a:ext cx="2789238" cy="846138"/>
        </p:xfrm>
        <a:graphic>
          <a:graphicData uri="http://schemas.openxmlformats.org/presentationml/2006/ole">
            <mc:AlternateContent xmlns:mc="http://schemas.openxmlformats.org/markup-compatibility/2006">
              <mc:Choice xmlns:v="urn:schemas-microsoft-com:vml" Requires="v">
                <p:oleObj name="Equation" r:id="rId6" imgW="1549400" imgH="469900" progId="Equation.DSMT4">
                  <p:embed/>
                </p:oleObj>
              </mc:Choice>
              <mc:Fallback>
                <p:oleObj name="Equation" r:id="rId6" imgW="1549400" imgH="469900" progId="Equation.DSMT4">
                  <p:embed/>
                  <p:pic>
                    <p:nvPicPr>
                      <p:cNvPr id="0" name=""/>
                      <p:cNvPicPr>
                        <a:picLocks noChangeAspect="1" noChangeArrowheads="1"/>
                      </p:cNvPicPr>
                      <p:nvPr/>
                    </p:nvPicPr>
                    <p:blipFill>
                      <a:blip r:embed="rId7"/>
                      <a:srcRect/>
                      <a:stretch>
                        <a:fillRect/>
                      </a:stretch>
                    </p:blipFill>
                    <p:spPr bwMode="auto">
                      <a:xfrm>
                        <a:off x="5014292" y="3606800"/>
                        <a:ext cx="2789238" cy="846138"/>
                      </a:xfrm>
                      <a:prstGeom prst="rect">
                        <a:avLst/>
                      </a:prstGeom>
                      <a:solidFill>
                        <a:srgbClr val="FFFFFF"/>
                      </a:solidFill>
                      <a:ln>
                        <a:noFill/>
                      </a:ln>
                      <a:effec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370139958"/>
              </p:ext>
            </p:extLst>
          </p:nvPr>
        </p:nvGraphicFramePr>
        <p:xfrm>
          <a:off x="4515694" y="1581150"/>
          <a:ext cx="3290887" cy="846138"/>
        </p:xfrm>
        <a:graphic>
          <a:graphicData uri="http://schemas.openxmlformats.org/presentationml/2006/ole">
            <mc:AlternateContent xmlns:mc="http://schemas.openxmlformats.org/markup-compatibility/2006">
              <mc:Choice xmlns:v="urn:schemas-microsoft-com:vml" Requires="v">
                <p:oleObj name="Equation" r:id="rId8" imgW="1828800" imgH="469900" progId="Equation.DSMT4">
                  <p:embed/>
                </p:oleObj>
              </mc:Choice>
              <mc:Fallback>
                <p:oleObj name="Equation" r:id="rId8" imgW="1828800" imgH="469900" progId="Equation.DSMT4">
                  <p:embed/>
                  <p:pic>
                    <p:nvPicPr>
                      <p:cNvPr id="0" name=""/>
                      <p:cNvPicPr>
                        <a:picLocks noChangeAspect="1" noChangeArrowheads="1"/>
                      </p:cNvPicPr>
                      <p:nvPr/>
                    </p:nvPicPr>
                    <p:blipFill>
                      <a:blip r:embed="rId9"/>
                      <a:srcRect/>
                      <a:stretch>
                        <a:fillRect/>
                      </a:stretch>
                    </p:blipFill>
                    <p:spPr bwMode="auto">
                      <a:xfrm>
                        <a:off x="4515694" y="1581150"/>
                        <a:ext cx="3290887" cy="846138"/>
                      </a:xfrm>
                      <a:prstGeom prst="rect">
                        <a:avLst/>
                      </a:prstGeom>
                      <a:solidFill>
                        <a:srgbClr val="FFFFFF"/>
                      </a:solidFill>
                      <a:ln>
                        <a:noFill/>
                      </a:ln>
                      <a:effectLst/>
                    </p:spPr>
                  </p:pic>
                </p:oleObj>
              </mc:Fallback>
            </mc:AlternateContent>
          </a:graphicData>
        </a:graphic>
      </p:graphicFrame>
      <p:cxnSp>
        <p:nvCxnSpPr>
          <p:cNvPr id="5" name="Straight Connector 4"/>
          <p:cNvCxnSpPr/>
          <p:nvPr/>
        </p:nvCxnSpPr>
        <p:spPr>
          <a:xfrm>
            <a:off x="1371600" y="2532900"/>
            <a:ext cx="2438400" cy="0"/>
          </a:xfrm>
          <a:prstGeom prst="line">
            <a:avLst/>
          </a:prstGeom>
          <a:ln w="38100" cmpd="sng">
            <a:solidFill>
              <a:srgbClr val="008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2437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0393" y="112752"/>
            <a:ext cx="7963214" cy="553998"/>
          </a:xfrm>
          <a:prstGeom prst="rect">
            <a:avLst/>
          </a:prstGeom>
        </p:spPr>
        <p:txBody>
          <a:bodyPr wrap="square">
            <a:spAutoFit/>
          </a:bodyPr>
          <a:lstStyle/>
          <a:p>
            <a:pPr algn="ctr"/>
            <a:r>
              <a:rPr lang="en-US" sz="3000">
                <a:solidFill>
                  <a:srgbClr val="892D63"/>
                </a:solidFill>
                <a:latin typeface="Calibri"/>
                <a:cs typeface="Calibri"/>
              </a:rPr>
              <a:t>Summary of useful formulæ: Incomplete Repair</a:t>
            </a:r>
          </a:p>
        </p:txBody>
      </p:sp>
      <p:sp>
        <p:nvSpPr>
          <p:cNvPr id="3" name="Rectangle 2"/>
          <p:cNvSpPr/>
          <p:nvPr/>
        </p:nvSpPr>
        <p:spPr>
          <a:xfrm>
            <a:off x="609600" y="1047750"/>
            <a:ext cx="5507385" cy="415498"/>
          </a:xfrm>
          <a:prstGeom prst="rect">
            <a:avLst/>
          </a:prstGeom>
        </p:spPr>
        <p:txBody>
          <a:bodyPr wrap="square">
            <a:spAutoFit/>
          </a:bodyPr>
          <a:lstStyle/>
          <a:p>
            <a:r>
              <a:rPr lang="en-US" sz="2100">
                <a:latin typeface="Arial"/>
                <a:cs typeface="Arial"/>
              </a:rPr>
              <a:t>For two or more fractions per day:</a:t>
            </a:r>
          </a:p>
        </p:txBody>
      </p:sp>
      <p:sp>
        <p:nvSpPr>
          <p:cNvPr id="4" name="Rectangle 3"/>
          <p:cNvSpPr/>
          <p:nvPr/>
        </p:nvSpPr>
        <p:spPr>
          <a:xfrm>
            <a:off x="609600" y="3070652"/>
            <a:ext cx="5314950" cy="415498"/>
          </a:xfrm>
          <a:prstGeom prst="rect">
            <a:avLst/>
          </a:prstGeom>
        </p:spPr>
        <p:txBody>
          <a:bodyPr wrap="square">
            <a:spAutoFit/>
          </a:bodyPr>
          <a:lstStyle/>
          <a:p>
            <a:r>
              <a:rPr lang="en-US" sz="2100">
                <a:latin typeface="Arial"/>
                <a:cs typeface="Arial"/>
              </a:rPr>
              <a:t>For continuous low dose rate exposures:</a:t>
            </a:r>
          </a:p>
        </p:txBody>
      </p:sp>
      <p:graphicFrame>
        <p:nvGraphicFramePr>
          <p:cNvPr id="5" name="Object 7"/>
          <p:cNvGraphicFramePr>
            <a:graphicFrameLocks noChangeAspect="1"/>
          </p:cNvGraphicFramePr>
          <p:nvPr>
            <p:extLst>
              <p:ext uri="{D42A27DB-BD31-4B8C-83A1-F6EECF244321}">
                <p14:modId xmlns:p14="http://schemas.microsoft.com/office/powerpoint/2010/main" val="360375530"/>
              </p:ext>
            </p:extLst>
          </p:nvPr>
        </p:nvGraphicFramePr>
        <p:xfrm>
          <a:off x="684312" y="3629700"/>
          <a:ext cx="2674938" cy="846137"/>
        </p:xfrm>
        <a:graphic>
          <a:graphicData uri="http://schemas.openxmlformats.org/presentationml/2006/ole">
            <mc:AlternateContent xmlns:mc="http://schemas.openxmlformats.org/markup-compatibility/2006">
              <mc:Choice xmlns:v="urn:schemas-microsoft-com:vml" Requires="v">
                <p:oleObj name="Equation" r:id="rId2" imgW="1485900" imgH="469900" progId="Equation.DSMT4">
                  <p:embed/>
                </p:oleObj>
              </mc:Choice>
              <mc:Fallback>
                <p:oleObj name="Equation" r:id="rId2" imgW="1485900" imgH="469900" progId="Equation.DSMT4">
                  <p:embed/>
                  <p:pic>
                    <p:nvPicPr>
                      <p:cNvPr id="0" name=""/>
                      <p:cNvPicPr>
                        <a:picLocks noChangeAspect="1" noChangeArrowheads="1"/>
                      </p:cNvPicPr>
                      <p:nvPr/>
                    </p:nvPicPr>
                    <p:blipFill>
                      <a:blip r:embed="rId3"/>
                      <a:srcRect/>
                      <a:stretch>
                        <a:fillRect/>
                      </a:stretch>
                    </p:blipFill>
                    <p:spPr bwMode="auto">
                      <a:xfrm>
                        <a:off x="684312" y="3629700"/>
                        <a:ext cx="2674938" cy="846137"/>
                      </a:xfrm>
                      <a:prstGeom prst="rect">
                        <a:avLst/>
                      </a:prstGeom>
                      <a:solidFill>
                        <a:srgbClr val="FFFFFF"/>
                      </a:solidFill>
                      <a:ln>
                        <a:noFill/>
                      </a:ln>
                      <a:effectLst/>
                    </p:spPr>
                  </p:pic>
                </p:oleObj>
              </mc:Fallback>
            </mc:AlternateContent>
          </a:graphicData>
        </a:graphic>
      </p:graphicFrame>
      <p:graphicFrame>
        <p:nvGraphicFramePr>
          <p:cNvPr id="6" name="Object 7"/>
          <p:cNvGraphicFramePr>
            <a:graphicFrameLocks noChangeAspect="1"/>
          </p:cNvGraphicFramePr>
          <p:nvPr>
            <p:extLst>
              <p:ext uri="{D42A27DB-BD31-4B8C-83A1-F6EECF244321}">
                <p14:modId xmlns:p14="http://schemas.microsoft.com/office/powerpoint/2010/main" val="4211412141"/>
              </p:ext>
            </p:extLst>
          </p:nvPr>
        </p:nvGraphicFramePr>
        <p:xfrm>
          <a:off x="684312" y="1581150"/>
          <a:ext cx="3405187" cy="892175"/>
        </p:xfrm>
        <a:graphic>
          <a:graphicData uri="http://schemas.openxmlformats.org/presentationml/2006/ole">
            <mc:AlternateContent xmlns:mc="http://schemas.openxmlformats.org/markup-compatibility/2006">
              <mc:Choice xmlns:v="urn:schemas-microsoft-com:vml" Requires="v">
                <p:oleObj name="Equation" r:id="rId4" imgW="1892300" imgH="495300" progId="Equation.DSMT4">
                  <p:embed/>
                </p:oleObj>
              </mc:Choice>
              <mc:Fallback>
                <p:oleObj name="Equation" r:id="rId4" imgW="1892300" imgH="495300" progId="Equation.DSMT4">
                  <p:embed/>
                  <p:pic>
                    <p:nvPicPr>
                      <p:cNvPr id="0" name=""/>
                      <p:cNvPicPr>
                        <a:picLocks noChangeAspect="1" noChangeArrowheads="1"/>
                      </p:cNvPicPr>
                      <p:nvPr/>
                    </p:nvPicPr>
                    <p:blipFill>
                      <a:blip r:embed="rId5"/>
                      <a:srcRect/>
                      <a:stretch>
                        <a:fillRect/>
                      </a:stretch>
                    </p:blipFill>
                    <p:spPr bwMode="auto">
                      <a:xfrm>
                        <a:off x="684312" y="1581150"/>
                        <a:ext cx="3405187" cy="892175"/>
                      </a:xfrm>
                      <a:prstGeom prst="rect">
                        <a:avLst/>
                      </a:prstGeom>
                      <a:solidFill>
                        <a:srgbClr val="FFFFFF"/>
                      </a:solidFill>
                      <a:ln>
                        <a:noFill/>
                      </a:ln>
                      <a:effectLst/>
                    </p:spPr>
                  </p:pic>
                </p:oleObj>
              </mc:Fallback>
            </mc:AlternateContent>
          </a:graphicData>
        </a:graphic>
      </p:graphicFrame>
      <p:sp>
        <p:nvSpPr>
          <p:cNvPr id="7" name="Rectangle 6"/>
          <p:cNvSpPr/>
          <p:nvPr/>
        </p:nvSpPr>
        <p:spPr>
          <a:xfrm>
            <a:off x="4495800" y="1859550"/>
            <a:ext cx="4267200" cy="369332"/>
          </a:xfrm>
          <a:prstGeom prst="rect">
            <a:avLst/>
          </a:prstGeom>
        </p:spPr>
        <p:txBody>
          <a:bodyPr wrap="square">
            <a:spAutoFit/>
          </a:bodyPr>
          <a:lstStyle/>
          <a:p>
            <a:r>
              <a:rPr lang="en-US">
                <a:latin typeface="Arial"/>
                <a:cs typeface="Arial"/>
              </a:rPr>
              <a:t>For </a:t>
            </a:r>
            <a:r>
              <a:rPr lang="en-US" i="1">
                <a:latin typeface="Arial"/>
                <a:cs typeface="Arial"/>
              </a:rPr>
              <a:t>H</a:t>
            </a:r>
            <a:r>
              <a:rPr lang="en-US" i="1" baseline="-25000">
                <a:latin typeface="Arial"/>
                <a:cs typeface="Arial"/>
              </a:rPr>
              <a:t>m</a:t>
            </a:r>
            <a:r>
              <a:rPr lang="en-US">
                <a:latin typeface="Arial"/>
                <a:cs typeface="Arial"/>
              </a:rPr>
              <a:t>, see </a:t>
            </a:r>
            <a:r>
              <a:rPr lang="en-US" i="1">
                <a:solidFill>
                  <a:srgbClr val="2D2DB9"/>
                </a:solidFill>
                <a:latin typeface="Arial"/>
                <a:cs typeface="Arial"/>
              </a:rPr>
              <a:t>Basic Clinical Radiobiology</a:t>
            </a:r>
            <a:endParaRPr lang="en-US">
              <a:solidFill>
                <a:srgbClr val="2D2DB9"/>
              </a:solidFill>
              <a:latin typeface="Arial"/>
              <a:cs typeface="Arial"/>
            </a:endParaRPr>
          </a:p>
        </p:txBody>
      </p:sp>
      <p:sp>
        <p:nvSpPr>
          <p:cNvPr id="8" name="Rectangle 7"/>
          <p:cNvSpPr/>
          <p:nvPr/>
        </p:nvSpPr>
        <p:spPr>
          <a:xfrm>
            <a:off x="4495800" y="3872593"/>
            <a:ext cx="4114800" cy="369332"/>
          </a:xfrm>
          <a:prstGeom prst="rect">
            <a:avLst/>
          </a:prstGeom>
        </p:spPr>
        <p:txBody>
          <a:bodyPr wrap="square">
            <a:spAutoFit/>
          </a:bodyPr>
          <a:lstStyle/>
          <a:p>
            <a:r>
              <a:rPr lang="en-US">
                <a:latin typeface="Arial"/>
                <a:cs typeface="Arial"/>
              </a:rPr>
              <a:t>For </a:t>
            </a:r>
            <a:r>
              <a:rPr lang="en-US" i="1">
                <a:latin typeface="Arial"/>
                <a:cs typeface="Arial"/>
              </a:rPr>
              <a:t>g</a:t>
            </a:r>
            <a:r>
              <a:rPr lang="en-US">
                <a:latin typeface="Arial"/>
                <a:cs typeface="Arial"/>
              </a:rPr>
              <a:t>, see </a:t>
            </a:r>
            <a:r>
              <a:rPr lang="en-US" i="1">
                <a:solidFill>
                  <a:srgbClr val="2D2DB9"/>
                </a:solidFill>
                <a:latin typeface="Arial"/>
                <a:cs typeface="Arial"/>
              </a:rPr>
              <a:t>Basic Clinical Radiobiology</a:t>
            </a:r>
            <a:endParaRPr lang="en-US">
              <a:solidFill>
                <a:srgbClr val="2D2DB9"/>
              </a:solidFill>
              <a:latin typeface="Arial"/>
              <a:cs typeface="Arial"/>
            </a:endParaRPr>
          </a:p>
        </p:txBody>
      </p:sp>
    </p:spTree>
    <p:extLst>
      <p:ext uri="{BB962C8B-B14F-4D97-AF65-F5344CB8AC3E}">
        <p14:creationId xmlns:p14="http://schemas.microsoft.com/office/powerpoint/2010/main" val="3462437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660" y="147958"/>
            <a:ext cx="4509740" cy="461665"/>
          </a:xfrm>
          <a:prstGeom prst="rect">
            <a:avLst/>
          </a:prstGeom>
        </p:spPr>
        <p:txBody>
          <a:bodyPr wrap="square">
            <a:spAutoFit/>
          </a:bodyPr>
          <a:lstStyle/>
          <a:p>
            <a:r>
              <a:rPr lang="en-US" sz="2400">
                <a:solidFill>
                  <a:srgbClr val="892D63"/>
                </a:solidFill>
                <a:latin typeface="Calibri"/>
                <a:cs typeface="Calibri"/>
              </a:rPr>
              <a:t>References</a:t>
            </a:r>
          </a:p>
        </p:txBody>
      </p:sp>
      <p:sp>
        <p:nvSpPr>
          <p:cNvPr id="3" name="Rectangle 2"/>
          <p:cNvSpPr/>
          <p:nvPr/>
        </p:nvSpPr>
        <p:spPr>
          <a:xfrm>
            <a:off x="220886" y="710790"/>
            <a:ext cx="8763000" cy="4324260"/>
          </a:xfrm>
          <a:prstGeom prst="rect">
            <a:avLst/>
          </a:prstGeom>
        </p:spPr>
        <p:txBody>
          <a:bodyPr wrap="square">
            <a:spAutoFit/>
          </a:bodyPr>
          <a:lstStyle/>
          <a:p>
            <a:pPr>
              <a:spcBef>
                <a:spcPts val="600"/>
              </a:spcBef>
            </a:pPr>
            <a:r>
              <a:rPr lang="en-US" sz="1400">
                <a:latin typeface="Arial"/>
                <a:cs typeface="Arial"/>
              </a:rPr>
              <a:t>Bentzen SM, Dörr W, Gahbauer R, Howell RW, Joiner MC, Jones B, Jones DTL, van der Kogel AJ, Wambersie A, Whitmore G. Bioeffect modeling and equieffective dose concepts in radiation oncology – Terminology, quantities and units. </a:t>
            </a:r>
            <a:r>
              <a:rPr lang="en-US" sz="1400" i="1">
                <a:latin typeface="Arial"/>
                <a:cs typeface="Arial"/>
              </a:rPr>
              <a:t>Radiother Oncol</a:t>
            </a:r>
            <a:r>
              <a:rPr lang="en-US" sz="1400">
                <a:latin typeface="Arial"/>
                <a:cs typeface="Arial"/>
              </a:rPr>
              <a:t> 2012;105:266-8.</a:t>
            </a:r>
          </a:p>
          <a:p>
            <a:pPr>
              <a:spcBef>
                <a:spcPts val="600"/>
              </a:spcBef>
            </a:pPr>
            <a:r>
              <a:rPr lang="en-US" sz="1400">
                <a:latin typeface="Arial"/>
                <a:cs typeface="Arial"/>
              </a:rPr>
              <a:t>Brenner DJ. Fractionation and late rectal toxicity. </a:t>
            </a:r>
            <a:r>
              <a:rPr lang="en-US" sz="1400" i="1">
                <a:latin typeface="Arial"/>
                <a:cs typeface="Arial"/>
              </a:rPr>
              <a:t>Int J Radiat Oncol Biol Phys</a:t>
            </a:r>
            <a:r>
              <a:rPr lang="en-US" sz="1400">
                <a:latin typeface="Arial"/>
                <a:cs typeface="Arial"/>
              </a:rPr>
              <a:t> 2004;60:1013-5.</a:t>
            </a:r>
          </a:p>
          <a:p>
            <a:pPr>
              <a:spcBef>
                <a:spcPts val="600"/>
              </a:spcBef>
            </a:pPr>
            <a:r>
              <a:rPr lang="en-US" sz="1400">
                <a:latin typeface="Arial"/>
                <a:cs typeface="Arial"/>
              </a:rPr>
              <a:t>Liao Y, Joiner M, Huang Y, Burmeister J. Hypofractionation: what does it mean for prostate cancer treatment? </a:t>
            </a:r>
            <a:r>
              <a:rPr lang="en-US" sz="1400" i="1">
                <a:latin typeface="Arial"/>
                <a:cs typeface="Arial"/>
              </a:rPr>
              <a:t>Int J Radiat Oncol Biol Phys</a:t>
            </a:r>
            <a:r>
              <a:rPr lang="en-US" sz="1400">
                <a:latin typeface="Arial"/>
                <a:cs typeface="Arial"/>
              </a:rPr>
              <a:t> 2010;76:260-8.</a:t>
            </a:r>
          </a:p>
          <a:p>
            <a:pPr>
              <a:spcBef>
                <a:spcPts val="600"/>
              </a:spcBef>
            </a:pPr>
            <a:r>
              <a:rPr lang="en-US" sz="1400">
                <a:latin typeface="Arial"/>
                <a:cs typeface="Arial"/>
              </a:rPr>
              <a:t>Stewart FA, Randhawa VS, Michael BD. Multifraction irradiation of mouse bladders.</a:t>
            </a:r>
            <a:br>
              <a:rPr lang="en-US" sz="1400">
                <a:latin typeface="Arial"/>
                <a:cs typeface="Arial"/>
              </a:rPr>
            </a:br>
            <a:r>
              <a:rPr lang="en-US" sz="1400" i="1">
                <a:latin typeface="Arial"/>
                <a:cs typeface="Arial"/>
              </a:rPr>
              <a:t>Radiother Oncol</a:t>
            </a:r>
            <a:r>
              <a:rPr lang="en-US" sz="1400">
                <a:latin typeface="Arial"/>
                <a:cs typeface="Arial"/>
              </a:rPr>
              <a:t> 1984;2:131-40.</a:t>
            </a:r>
          </a:p>
          <a:p>
            <a:pPr>
              <a:spcBef>
                <a:spcPts val="600"/>
              </a:spcBef>
            </a:pPr>
            <a:r>
              <a:rPr lang="en-US" sz="1400">
                <a:latin typeface="Arial"/>
                <a:cs typeface="Arial"/>
              </a:rPr>
              <a:t>Proust-Lima C, Taylor JMG, Sécher S, Sandler H, Kestin L, Pickles T, Bae K, Allison R, Williams S. Confirmation of a low </a:t>
            </a:r>
            <a:r>
              <a:rPr lang="en-US" sz="1400" i="1">
                <a:latin typeface="Arial"/>
                <a:cs typeface="Arial"/>
              </a:rPr>
              <a:t>α/β</a:t>
            </a:r>
            <a:r>
              <a:rPr lang="en-US" sz="1400">
                <a:latin typeface="Arial"/>
                <a:cs typeface="Arial"/>
              </a:rPr>
              <a:t> ratio for prostate cancer treated by external beam radiation therapy alone using a post-treatment repeated-measures model for PSA dynamics. </a:t>
            </a:r>
            <a:r>
              <a:rPr lang="en-US" sz="1400" i="1">
                <a:latin typeface="Arial"/>
                <a:cs typeface="Arial"/>
              </a:rPr>
              <a:t>Int J Radiat Oncol Biol Phys</a:t>
            </a:r>
            <a:r>
              <a:rPr lang="en-US" sz="1400">
                <a:latin typeface="Arial"/>
                <a:cs typeface="Arial"/>
              </a:rPr>
              <a:t> 2011;79:195-201.</a:t>
            </a:r>
          </a:p>
          <a:p>
            <a:pPr>
              <a:spcBef>
                <a:spcPts val="600"/>
              </a:spcBef>
            </a:pPr>
            <a:r>
              <a:rPr lang="en-US" sz="1400">
                <a:latin typeface="Arial"/>
                <a:cs typeface="Arial"/>
              </a:rPr>
              <a:t>Leborgne F, Fowler J, Leborgne JH, Mezzera J. Later outcomes and alpha/beta estimate from hypofractionated conformal three-dimensional radiotherapy versus standard fractionation for localized prostate cancer. </a:t>
            </a:r>
            <a:r>
              <a:rPr lang="en-US" sz="1400" i="1">
                <a:latin typeface="Arial"/>
                <a:cs typeface="Arial"/>
              </a:rPr>
              <a:t>Int J Radiat Oncol Biol Phys</a:t>
            </a:r>
            <a:r>
              <a:rPr lang="en-US" sz="1400">
                <a:latin typeface="Arial"/>
                <a:cs typeface="Arial"/>
              </a:rPr>
              <a:t> 2012;82:1200-7.</a:t>
            </a:r>
          </a:p>
          <a:p>
            <a:pPr>
              <a:spcBef>
                <a:spcPts val="600"/>
              </a:spcBef>
            </a:pPr>
            <a:r>
              <a:rPr lang="en-US" sz="1400">
                <a:latin typeface="Arial"/>
                <a:cs typeface="Arial"/>
              </a:rPr>
              <a:t>Miralbell R, Roberts SA, Zubizarreta E, Hendry JH. Dose-fractionation sensitivity of prostate cancer deduced from radiotherapy outcomes of 5,969 patients in seven international institutional datasets:</a:t>
            </a:r>
            <a:br>
              <a:rPr lang="en-US" sz="1400">
                <a:latin typeface="Arial"/>
                <a:cs typeface="Arial"/>
              </a:rPr>
            </a:br>
            <a:r>
              <a:rPr lang="en-US" sz="1400" i="1">
                <a:latin typeface="Arial"/>
                <a:cs typeface="Arial"/>
              </a:rPr>
              <a:t>α/β</a:t>
            </a:r>
            <a:r>
              <a:rPr lang="en-US" sz="1400">
                <a:latin typeface="Arial"/>
                <a:cs typeface="Arial"/>
              </a:rPr>
              <a:t> = 1.4 (0.9–2.2) Gy. </a:t>
            </a:r>
            <a:r>
              <a:rPr lang="en-US" sz="1400" i="1">
                <a:latin typeface="Arial"/>
                <a:cs typeface="Arial"/>
              </a:rPr>
              <a:t>Int J Radiat Oncol Biol Phys</a:t>
            </a:r>
            <a:r>
              <a:rPr lang="en-US" sz="1400">
                <a:latin typeface="Arial"/>
                <a:cs typeface="Arial"/>
              </a:rPr>
              <a:t> 2012;82:e17-e24.</a:t>
            </a:r>
          </a:p>
        </p:txBody>
      </p:sp>
    </p:spTree>
    <p:extLst>
      <p:ext uri="{BB962C8B-B14F-4D97-AF65-F5344CB8AC3E}">
        <p14:creationId xmlns:p14="http://schemas.microsoft.com/office/powerpoint/2010/main" val="3462437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extLst>
              <p:ext uri="{D42A27DB-BD31-4B8C-83A1-F6EECF244321}">
                <p14:modId xmlns:p14="http://schemas.microsoft.com/office/powerpoint/2010/main" val="1230282783"/>
              </p:ext>
            </p:extLst>
          </p:nvPr>
        </p:nvGraphicFramePr>
        <p:xfrm>
          <a:off x="460375" y="1809750"/>
          <a:ext cx="8161338" cy="873125"/>
        </p:xfrm>
        <a:graphic>
          <a:graphicData uri="http://schemas.openxmlformats.org/presentationml/2006/ole">
            <mc:AlternateContent xmlns:mc="http://schemas.openxmlformats.org/markup-compatibility/2006">
              <mc:Choice xmlns:v="urn:schemas-microsoft-com:vml" Requires="v">
                <p:oleObj name="Equation" r:id="rId3" imgW="2730500" imgH="292100" progId="Equation.DSMT4">
                  <p:embed/>
                </p:oleObj>
              </mc:Choice>
              <mc:Fallback>
                <p:oleObj name="Equation" r:id="rId3" imgW="2730500" imgH="2921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5" y="1809750"/>
                        <a:ext cx="8161338" cy="873125"/>
                      </a:xfrm>
                      <a:prstGeom prst="rect">
                        <a:avLst/>
                      </a:prstGeom>
                      <a:solidFill>
                        <a:srgbClr val="FFFFFF"/>
                      </a:solidFill>
                      <a:ln>
                        <a:noFill/>
                      </a:ln>
                      <a:effectLst/>
                    </p:spPr>
                  </p:pic>
                </p:oleObj>
              </mc:Fallback>
            </mc:AlternateContent>
          </a:graphicData>
        </a:graphic>
      </p:graphicFrame>
      <p:sp>
        <p:nvSpPr>
          <p:cNvPr id="3" name="Text Box 5"/>
          <p:cNvSpPr txBox="1">
            <a:spLocks noChangeArrowheads="1"/>
          </p:cNvSpPr>
          <p:nvPr/>
        </p:nvSpPr>
        <p:spPr bwMode="auto">
          <a:xfrm>
            <a:off x="152400" y="285750"/>
            <a:ext cx="8839210" cy="769441"/>
          </a:xfrm>
          <a:prstGeom prst="rect">
            <a:avLst/>
          </a:prstGeom>
          <a:no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en-US" sz="4400" dirty="0">
                <a:solidFill>
                  <a:srgbClr val="892D63"/>
                </a:solidFill>
              </a:rPr>
              <a:t>Basic Linear-Quadratic (LQ) equation</a:t>
            </a:r>
          </a:p>
        </p:txBody>
      </p:sp>
      <p:graphicFrame>
        <p:nvGraphicFramePr>
          <p:cNvPr id="4" name="Object 7"/>
          <p:cNvGraphicFramePr>
            <a:graphicFrameLocks noChangeAspect="1"/>
          </p:cNvGraphicFramePr>
          <p:nvPr>
            <p:extLst>
              <p:ext uri="{D42A27DB-BD31-4B8C-83A1-F6EECF244321}">
                <p14:modId xmlns:p14="http://schemas.microsoft.com/office/powerpoint/2010/main" val="1641678106"/>
              </p:ext>
            </p:extLst>
          </p:nvPr>
        </p:nvGraphicFramePr>
        <p:xfrm>
          <a:off x="2444626" y="3257550"/>
          <a:ext cx="4267200" cy="898242"/>
        </p:xfrm>
        <a:graphic>
          <a:graphicData uri="http://schemas.openxmlformats.org/presentationml/2006/ole">
            <mc:AlternateContent xmlns:mc="http://schemas.openxmlformats.org/markup-compatibility/2006">
              <mc:Choice xmlns:v="urn:schemas-microsoft-com:vml" Requires="v">
                <p:oleObj name="Equation" r:id="rId5" imgW="965200" imgH="203200" progId="Equation.DSMT4">
                  <p:embed/>
                </p:oleObj>
              </mc:Choice>
              <mc:Fallback>
                <p:oleObj name="Equation" r:id="rId5" imgW="965200" imgH="203200" progId="Equation.DSMT4">
                  <p:embed/>
                  <p:pic>
                    <p:nvPicPr>
                      <p:cNvPr id="0" name=""/>
                      <p:cNvPicPr>
                        <a:picLocks noChangeAspect="1" noChangeArrowheads="1"/>
                      </p:cNvPicPr>
                      <p:nvPr/>
                    </p:nvPicPr>
                    <p:blipFill>
                      <a:blip r:embed="rId6"/>
                      <a:srcRect/>
                      <a:stretch>
                        <a:fillRect/>
                      </a:stretch>
                    </p:blipFill>
                    <p:spPr bwMode="auto">
                      <a:xfrm>
                        <a:off x="2444626" y="3257550"/>
                        <a:ext cx="4267200" cy="898242"/>
                      </a:xfrm>
                      <a:prstGeom prst="rect">
                        <a:avLst/>
                      </a:prstGeom>
                      <a:solidFill>
                        <a:srgbClr val="FFFFFF"/>
                      </a:solidFill>
                      <a:ln>
                        <a:noFill/>
                      </a:ln>
                      <a:effectLst/>
                    </p:spPr>
                  </p:pic>
                </p:oleObj>
              </mc:Fallback>
            </mc:AlternateContent>
          </a:graphicData>
        </a:graphic>
      </p:graphicFrame>
    </p:spTree>
    <p:extLst>
      <p:ext uri="{BB962C8B-B14F-4D97-AF65-F5344CB8AC3E}">
        <p14:creationId xmlns:p14="http://schemas.microsoft.com/office/powerpoint/2010/main" val="3485322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2162513" y="112752"/>
            <a:ext cx="4818973" cy="584776"/>
          </a:xfrm>
          <a:prstGeom prst="rect">
            <a:avLst/>
          </a:prstGeom>
          <a:no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en-US" sz="3200" dirty="0">
                <a:solidFill>
                  <a:srgbClr val="892D63"/>
                </a:solidFill>
              </a:rPr>
              <a:t>EQD2 illumination</a:t>
            </a:r>
          </a:p>
        </p:txBody>
      </p:sp>
      <p:sp>
        <p:nvSpPr>
          <p:cNvPr id="3" name="Rectangle 2"/>
          <p:cNvSpPr/>
          <p:nvPr/>
        </p:nvSpPr>
        <p:spPr>
          <a:xfrm>
            <a:off x="612561" y="806065"/>
            <a:ext cx="5382335" cy="430887"/>
          </a:xfrm>
          <a:prstGeom prst="rect">
            <a:avLst/>
          </a:prstGeom>
        </p:spPr>
        <p:txBody>
          <a:bodyPr wrap="square">
            <a:spAutoFit/>
          </a:bodyPr>
          <a:lstStyle/>
          <a:p>
            <a:r>
              <a:rPr lang="en-US" sz="2100" b="1">
                <a:latin typeface="Arial"/>
                <a:cs typeface="Arial"/>
              </a:rPr>
              <a:t>What is EQD2 ?</a:t>
            </a:r>
          </a:p>
        </p:txBody>
      </p:sp>
      <p:sp>
        <p:nvSpPr>
          <p:cNvPr id="4" name="Rectangle 3"/>
          <p:cNvSpPr/>
          <p:nvPr/>
        </p:nvSpPr>
        <p:spPr>
          <a:xfrm>
            <a:off x="612561" y="1356188"/>
            <a:ext cx="6753935" cy="415498"/>
          </a:xfrm>
          <a:prstGeom prst="rect">
            <a:avLst/>
          </a:prstGeom>
        </p:spPr>
        <p:txBody>
          <a:bodyPr wrap="square">
            <a:spAutoFit/>
          </a:bodyPr>
          <a:lstStyle/>
          <a:p>
            <a:r>
              <a:rPr lang="en-US" sz="2100">
                <a:latin typeface="Arial"/>
                <a:cs typeface="Arial"/>
              </a:rPr>
              <a:t>Its </a:t>
            </a:r>
            <a:r>
              <a:rPr lang="en-US" sz="2100" b="1">
                <a:latin typeface="Arial"/>
                <a:cs typeface="Arial"/>
              </a:rPr>
              <a:t>EQ</a:t>
            </a:r>
            <a:r>
              <a:rPr lang="en-US" sz="2100">
                <a:latin typeface="Arial"/>
                <a:cs typeface="Arial"/>
              </a:rPr>
              <a:t>uivalent </a:t>
            </a:r>
            <a:r>
              <a:rPr lang="en-US" sz="2100" b="1">
                <a:latin typeface="Arial"/>
                <a:cs typeface="Arial"/>
              </a:rPr>
              <a:t>D</a:t>
            </a:r>
            <a:r>
              <a:rPr lang="en-US" sz="2100">
                <a:latin typeface="Arial"/>
                <a:cs typeface="Arial"/>
              </a:rPr>
              <a:t>ose in </a:t>
            </a:r>
            <a:r>
              <a:rPr lang="en-US" sz="2100" b="1">
                <a:latin typeface="Arial"/>
                <a:cs typeface="Arial"/>
              </a:rPr>
              <a:t>2</a:t>
            </a:r>
            <a:r>
              <a:rPr lang="en-US" sz="2100">
                <a:latin typeface="Arial"/>
                <a:cs typeface="Arial"/>
              </a:rPr>
              <a:t>-Gy fractions.</a:t>
            </a:r>
          </a:p>
        </p:txBody>
      </p:sp>
      <p:sp>
        <p:nvSpPr>
          <p:cNvPr id="5" name="Rectangle 4"/>
          <p:cNvSpPr/>
          <p:nvPr/>
        </p:nvSpPr>
        <p:spPr>
          <a:xfrm>
            <a:off x="612561" y="1890921"/>
            <a:ext cx="8201735" cy="1061829"/>
          </a:xfrm>
          <a:prstGeom prst="rect">
            <a:avLst/>
          </a:prstGeom>
        </p:spPr>
        <p:txBody>
          <a:bodyPr wrap="square">
            <a:spAutoFit/>
          </a:bodyPr>
          <a:lstStyle/>
          <a:p>
            <a:r>
              <a:rPr lang="en-US" sz="2100">
                <a:latin typeface="Arial"/>
                <a:cs typeface="Arial"/>
              </a:rPr>
              <a:t>Like BED (</a:t>
            </a:r>
            <a:r>
              <a:rPr lang="en-US" sz="2100" b="1">
                <a:latin typeface="Arial"/>
                <a:cs typeface="Arial"/>
              </a:rPr>
              <a:t>B</a:t>
            </a:r>
            <a:r>
              <a:rPr lang="en-US" sz="2100">
                <a:latin typeface="Arial"/>
                <a:cs typeface="Arial"/>
              </a:rPr>
              <a:t>iologically </a:t>
            </a:r>
            <a:r>
              <a:rPr lang="en-US" sz="2100" b="1">
                <a:latin typeface="Arial"/>
                <a:cs typeface="Arial"/>
              </a:rPr>
              <a:t>E</a:t>
            </a:r>
            <a:r>
              <a:rPr lang="en-US" sz="2100">
                <a:latin typeface="Arial"/>
                <a:cs typeface="Arial"/>
              </a:rPr>
              <a:t>ffective </a:t>
            </a:r>
            <a:r>
              <a:rPr lang="en-US" sz="2100" b="1">
                <a:latin typeface="Arial"/>
                <a:cs typeface="Arial"/>
              </a:rPr>
              <a:t>D</a:t>
            </a:r>
            <a:r>
              <a:rPr lang="en-US" sz="2100">
                <a:latin typeface="Arial"/>
                <a:cs typeface="Arial"/>
              </a:rPr>
              <a:t>ose) but using a different scale.</a:t>
            </a:r>
          </a:p>
          <a:p>
            <a:r>
              <a:rPr lang="en-US" sz="2100" i="1">
                <a:solidFill>
                  <a:srgbClr val="892D63"/>
                </a:solidFill>
                <a:latin typeface="Arial"/>
                <a:cs typeface="Arial"/>
              </a:rPr>
              <a:t>US $ and Canadian $ both measure money, using different scales.</a:t>
            </a:r>
          </a:p>
          <a:p>
            <a:r>
              <a:rPr lang="en-US" sz="2100">
                <a:latin typeface="Arial"/>
                <a:cs typeface="Arial"/>
              </a:rPr>
              <a:t>EQD2 is currently recommended by ICRU (Bentzen et al 2012).</a:t>
            </a:r>
          </a:p>
        </p:txBody>
      </p:sp>
      <p:grpSp>
        <p:nvGrpSpPr>
          <p:cNvPr id="9" name="Group 8"/>
          <p:cNvGrpSpPr/>
          <p:nvPr/>
        </p:nvGrpSpPr>
        <p:grpSpPr>
          <a:xfrm>
            <a:off x="612561" y="3333750"/>
            <a:ext cx="7515935" cy="1287675"/>
            <a:chOff x="561265" y="3638550"/>
            <a:chExt cx="7515935" cy="1287675"/>
          </a:xfrm>
        </p:grpSpPr>
        <p:sp>
          <p:nvSpPr>
            <p:cNvPr id="6" name="Rectangle 5"/>
            <p:cNvSpPr/>
            <p:nvPr/>
          </p:nvSpPr>
          <p:spPr>
            <a:xfrm>
              <a:off x="561265" y="3638550"/>
              <a:ext cx="5763335" cy="430887"/>
            </a:xfrm>
            <a:prstGeom prst="rect">
              <a:avLst/>
            </a:prstGeom>
          </p:spPr>
          <p:txBody>
            <a:bodyPr wrap="square">
              <a:spAutoFit/>
            </a:bodyPr>
            <a:lstStyle/>
            <a:p>
              <a:r>
                <a:rPr lang="en-US" sz="2100" b="1">
                  <a:latin typeface="Arial"/>
                  <a:cs typeface="Arial"/>
                </a:rPr>
                <a:t>What do you need to calculate EQD2 ?</a:t>
              </a:r>
            </a:p>
          </p:txBody>
        </p:sp>
        <p:sp>
          <p:nvSpPr>
            <p:cNvPr id="7" name="Rectangle 6"/>
            <p:cNvSpPr/>
            <p:nvPr/>
          </p:nvSpPr>
          <p:spPr>
            <a:xfrm>
              <a:off x="561265" y="4187561"/>
              <a:ext cx="7515935" cy="738664"/>
            </a:xfrm>
            <a:prstGeom prst="rect">
              <a:avLst/>
            </a:prstGeom>
          </p:spPr>
          <p:txBody>
            <a:bodyPr wrap="square">
              <a:spAutoFit/>
            </a:bodyPr>
            <a:lstStyle/>
            <a:p>
              <a:r>
                <a:rPr lang="en-US" sz="2100">
                  <a:latin typeface="Arial"/>
                  <a:cs typeface="Arial"/>
                </a:rPr>
                <a:t>The value of </a:t>
              </a:r>
              <a:r>
                <a:rPr lang="en-US" sz="2100" i="1">
                  <a:latin typeface="Arial"/>
                  <a:cs typeface="Arial"/>
                </a:rPr>
                <a:t>α/β</a:t>
              </a:r>
              <a:r>
                <a:rPr lang="en-US" sz="2100">
                  <a:latin typeface="Arial"/>
                  <a:cs typeface="Arial"/>
                </a:rPr>
                <a:t> for the tissue or tumor under consideration.</a:t>
              </a:r>
              <a:br>
                <a:rPr lang="en-US" sz="2100">
                  <a:latin typeface="Arial"/>
                  <a:cs typeface="Arial"/>
                </a:rPr>
              </a:br>
              <a:r>
                <a:rPr lang="en-US" sz="2100">
                  <a:latin typeface="Arial"/>
                  <a:cs typeface="Arial"/>
                </a:rPr>
                <a:t>Just as you do for BED.</a:t>
              </a:r>
            </a:p>
          </p:txBody>
        </p:sp>
      </p:grpSp>
    </p:spTree>
    <p:extLst>
      <p:ext uri="{BB962C8B-B14F-4D97-AF65-F5344CB8AC3E}">
        <p14:creationId xmlns:p14="http://schemas.microsoft.com/office/powerpoint/2010/main" val="346243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1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586" y="112752"/>
            <a:ext cx="8801414" cy="584776"/>
          </a:xfrm>
          <a:prstGeom prst="rect">
            <a:avLst/>
          </a:prstGeom>
        </p:spPr>
        <p:txBody>
          <a:bodyPr wrap="square">
            <a:spAutoFit/>
          </a:bodyPr>
          <a:lstStyle/>
          <a:p>
            <a:pPr algn="ctr"/>
            <a:r>
              <a:rPr lang="en-US" sz="3200">
                <a:solidFill>
                  <a:srgbClr val="892D63"/>
                </a:solidFill>
                <a:latin typeface="Calibri"/>
                <a:cs typeface="Calibri"/>
              </a:rPr>
              <a:t>How do you work out EQD2 ?</a:t>
            </a:r>
          </a:p>
        </p:txBody>
      </p:sp>
      <p:sp>
        <p:nvSpPr>
          <p:cNvPr id="3" name="Rectangle 2"/>
          <p:cNvSpPr/>
          <p:nvPr/>
        </p:nvSpPr>
        <p:spPr>
          <a:xfrm>
            <a:off x="429989" y="648633"/>
            <a:ext cx="8479185" cy="1384995"/>
          </a:xfrm>
          <a:prstGeom prst="rect">
            <a:avLst/>
          </a:prstGeom>
        </p:spPr>
        <p:txBody>
          <a:bodyPr wrap="square">
            <a:spAutoFit/>
          </a:bodyPr>
          <a:lstStyle/>
          <a:p>
            <a:r>
              <a:rPr lang="en-US" sz="2100" i="1">
                <a:latin typeface="Arial"/>
                <a:cs typeface="Arial"/>
              </a:rPr>
              <a:t>D</a:t>
            </a:r>
            <a:r>
              <a:rPr lang="en-US" sz="2100">
                <a:latin typeface="Arial"/>
                <a:cs typeface="Arial"/>
              </a:rPr>
              <a:t>:	Total Dose</a:t>
            </a:r>
          </a:p>
          <a:p>
            <a:r>
              <a:rPr lang="en-US" sz="2100" i="1">
                <a:latin typeface="Arial"/>
                <a:cs typeface="Arial"/>
              </a:rPr>
              <a:t>d</a:t>
            </a:r>
            <a:r>
              <a:rPr lang="en-US" sz="2100">
                <a:latin typeface="Arial"/>
                <a:cs typeface="Arial"/>
              </a:rPr>
              <a:t>:	Dose per Fraction</a:t>
            </a:r>
          </a:p>
          <a:p>
            <a:r>
              <a:rPr lang="en-US" sz="2100" i="1">
                <a:latin typeface="Arial"/>
                <a:cs typeface="Arial"/>
              </a:rPr>
              <a:t>E</a:t>
            </a:r>
            <a:r>
              <a:rPr lang="en-US" sz="2100">
                <a:latin typeface="Arial"/>
                <a:cs typeface="Arial"/>
              </a:rPr>
              <a:t>:	a constant level of effect:</a:t>
            </a:r>
          </a:p>
          <a:p>
            <a:r>
              <a:rPr lang="en-US" sz="2100">
                <a:latin typeface="Arial"/>
                <a:cs typeface="Arial"/>
              </a:rPr>
              <a:t>	In LQ, </a:t>
            </a:r>
            <a:r>
              <a:rPr lang="en-US" sz="2100" i="1">
                <a:latin typeface="Arial"/>
                <a:cs typeface="Arial"/>
              </a:rPr>
              <a:t>E</a:t>
            </a:r>
            <a:r>
              <a:rPr lang="en-US" sz="2100">
                <a:latin typeface="Arial"/>
                <a:cs typeface="Arial"/>
              </a:rPr>
              <a:t> = –ln(Surviving Fraction of this effect),  </a:t>
            </a:r>
            <a:r>
              <a:rPr lang="el-GR" sz="2100">
                <a:latin typeface="Arial"/>
                <a:cs typeface="Arial"/>
              </a:rPr>
              <a:t>∴</a:t>
            </a:r>
            <a:r>
              <a:rPr lang="en-US" sz="2100">
                <a:latin typeface="Arial"/>
                <a:cs typeface="Arial"/>
              </a:rPr>
              <a:t> </a:t>
            </a:r>
            <a:r>
              <a:rPr lang="el-GR" sz="2100" i="1">
                <a:latin typeface="Arial"/>
                <a:cs typeface="Arial"/>
              </a:rPr>
              <a:t>E</a:t>
            </a:r>
            <a:r>
              <a:rPr lang="el-GR" sz="2100">
                <a:latin typeface="Arial"/>
                <a:cs typeface="Arial"/>
              </a:rPr>
              <a:t> = </a:t>
            </a:r>
            <a:r>
              <a:rPr lang="el-GR" sz="2100" i="1">
                <a:latin typeface="Arial"/>
                <a:cs typeface="Arial"/>
              </a:rPr>
              <a:t>αD</a:t>
            </a:r>
            <a:r>
              <a:rPr lang="el-GR" sz="2100">
                <a:latin typeface="Arial"/>
                <a:cs typeface="Arial"/>
              </a:rPr>
              <a:t> + </a:t>
            </a:r>
            <a:r>
              <a:rPr lang="el-GR" sz="2100" i="1">
                <a:latin typeface="Arial"/>
                <a:cs typeface="Arial"/>
              </a:rPr>
              <a:t>βdD</a:t>
            </a:r>
          </a:p>
        </p:txBody>
      </p:sp>
      <p:sp>
        <p:nvSpPr>
          <p:cNvPr id="4" name="Rectangle 3"/>
          <p:cNvSpPr/>
          <p:nvPr/>
        </p:nvSpPr>
        <p:spPr>
          <a:xfrm>
            <a:off x="6858000" y="2315342"/>
            <a:ext cx="724585" cy="430887"/>
          </a:xfrm>
          <a:prstGeom prst="rect">
            <a:avLst/>
          </a:prstGeom>
        </p:spPr>
        <p:txBody>
          <a:bodyPr wrap="square">
            <a:spAutoFit/>
          </a:bodyPr>
          <a:lstStyle/>
          <a:p>
            <a:r>
              <a:rPr lang="el-GR" sz="2200">
                <a:latin typeface="Arial"/>
                <a:cs typeface="Arial"/>
              </a:rPr>
              <a:t>(1)</a:t>
            </a:r>
          </a:p>
        </p:txBody>
      </p:sp>
      <p:sp>
        <p:nvSpPr>
          <p:cNvPr id="5" name="Rectangle 4"/>
          <p:cNvSpPr/>
          <p:nvPr/>
        </p:nvSpPr>
        <p:spPr>
          <a:xfrm>
            <a:off x="6858000" y="3302132"/>
            <a:ext cx="629678" cy="430887"/>
          </a:xfrm>
          <a:prstGeom prst="rect">
            <a:avLst/>
          </a:prstGeom>
        </p:spPr>
        <p:txBody>
          <a:bodyPr wrap="square">
            <a:spAutoFit/>
          </a:bodyPr>
          <a:lstStyle/>
          <a:p>
            <a:r>
              <a:rPr lang="el-GR" sz="2200">
                <a:latin typeface="Arial"/>
                <a:cs typeface="Arial"/>
              </a:rPr>
              <a:t>(2)</a:t>
            </a:r>
          </a:p>
        </p:txBody>
      </p:sp>
      <p:graphicFrame>
        <p:nvGraphicFramePr>
          <p:cNvPr id="7" name="Object 7"/>
          <p:cNvGraphicFramePr>
            <a:graphicFrameLocks noChangeAspect="1"/>
          </p:cNvGraphicFramePr>
          <p:nvPr>
            <p:extLst>
              <p:ext uri="{D42A27DB-BD31-4B8C-83A1-F6EECF244321}">
                <p14:modId xmlns:p14="http://schemas.microsoft.com/office/powerpoint/2010/main" val="294771840"/>
              </p:ext>
            </p:extLst>
          </p:nvPr>
        </p:nvGraphicFramePr>
        <p:xfrm>
          <a:off x="1523999" y="2107875"/>
          <a:ext cx="4960620" cy="845820"/>
        </p:xfrm>
        <a:graphic>
          <a:graphicData uri="http://schemas.openxmlformats.org/presentationml/2006/ole">
            <mc:AlternateContent xmlns:mc="http://schemas.openxmlformats.org/markup-compatibility/2006">
              <mc:Choice xmlns:v="urn:schemas-microsoft-com:vml" Requires="v">
                <p:oleObj name="Equation" r:id="rId2" imgW="2755900" imgH="469900" progId="Equation.DSMT4">
                  <p:embed/>
                </p:oleObj>
              </mc:Choice>
              <mc:Fallback>
                <p:oleObj name="Equation" r:id="rId2" imgW="2755900" imgH="469900" progId="Equation.DSMT4">
                  <p:embed/>
                  <p:pic>
                    <p:nvPicPr>
                      <p:cNvPr id="0" name=""/>
                      <p:cNvPicPr>
                        <a:picLocks noChangeAspect="1" noChangeArrowheads="1"/>
                      </p:cNvPicPr>
                      <p:nvPr/>
                    </p:nvPicPr>
                    <p:blipFill>
                      <a:blip r:embed="rId3"/>
                      <a:srcRect/>
                      <a:stretch>
                        <a:fillRect/>
                      </a:stretch>
                    </p:blipFill>
                    <p:spPr bwMode="auto">
                      <a:xfrm>
                        <a:off x="1523999" y="2107875"/>
                        <a:ext cx="4960620" cy="845820"/>
                      </a:xfrm>
                      <a:prstGeom prst="rect">
                        <a:avLst/>
                      </a:prstGeom>
                      <a:solidFill>
                        <a:srgbClr val="FFFFFF"/>
                      </a:solidFill>
                      <a:ln>
                        <a:noFill/>
                      </a:ln>
                      <a:effectLst/>
                    </p:spPr>
                  </p:pic>
                </p:oleObj>
              </mc:Fallback>
            </mc:AlternateContent>
          </a:graphicData>
        </a:graphic>
      </p:graphicFrame>
      <p:sp>
        <p:nvSpPr>
          <p:cNvPr id="8" name="Rectangle 7"/>
          <p:cNvSpPr/>
          <p:nvPr/>
        </p:nvSpPr>
        <p:spPr>
          <a:xfrm>
            <a:off x="752406" y="3302132"/>
            <a:ext cx="466794" cy="430887"/>
          </a:xfrm>
          <a:prstGeom prst="rect">
            <a:avLst/>
          </a:prstGeom>
        </p:spPr>
        <p:txBody>
          <a:bodyPr wrap="none">
            <a:spAutoFit/>
          </a:bodyPr>
          <a:lstStyle/>
          <a:p>
            <a:r>
              <a:rPr lang="el-GR" sz="2200">
                <a:latin typeface="Arial"/>
                <a:cs typeface="Arial"/>
              </a:rPr>
              <a:t>∴ </a:t>
            </a:r>
            <a:endParaRPr lang="en-US" sz="2200"/>
          </a:p>
        </p:txBody>
      </p:sp>
      <p:graphicFrame>
        <p:nvGraphicFramePr>
          <p:cNvPr id="10" name="Object 7"/>
          <p:cNvGraphicFramePr>
            <a:graphicFrameLocks noChangeAspect="1"/>
          </p:cNvGraphicFramePr>
          <p:nvPr>
            <p:extLst>
              <p:ext uri="{D42A27DB-BD31-4B8C-83A1-F6EECF244321}">
                <p14:modId xmlns:p14="http://schemas.microsoft.com/office/powerpoint/2010/main" val="1425162825"/>
              </p:ext>
            </p:extLst>
          </p:nvPr>
        </p:nvGraphicFramePr>
        <p:xfrm>
          <a:off x="1523999" y="3094038"/>
          <a:ext cx="2813050" cy="846137"/>
        </p:xfrm>
        <a:graphic>
          <a:graphicData uri="http://schemas.openxmlformats.org/presentationml/2006/ole">
            <mc:AlternateContent xmlns:mc="http://schemas.openxmlformats.org/markup-compatibility/2006">
              <mc:Choice xmlns:v="urn:schemas-microsoft-com:vml" Requires="v">
                <p:oleObj name="Equation" r:id="rId4" imgW="1562100" imgH="469900" progId="Equation.DSMT4">
                  <p:embed/>
                </p:oleObj>
              </mc:Choice>
              <mc:Fallback>
                <p:oleObj name="Equation" r:id="rId4" imgW="1562100" imgH="469900" progId="Equation.DSMT4">
                  <p:embed/>
                  <p:pic>
                    <p:nvPicPr>
                      <p:cNvPr id="0" name=""/>
                      <p:cNvPicPr>
                        <a:picLocks noChangeAspect="1" noChangeArrowheads="1"/>
                      </p:cNvPicPr>
                      <p:nvPr/>
                    </p:nvPicPr>
                    <p:blipFill>
                      <a:blip r:embed="rId5"/>
                      <a:srcRect/>
                      <a:stretch>
                        <a:fillRect/>
                      </a:stretch>
                    </p:blipFill>
                    <p:spPr bwMode="auto">
                      <a:xfrm>
                        <a:off x="1523999" y="3094038"/>
                        <a:ext cx="2813050" cy="846137"/>
                      </a:xfrm>
                      <a:prstGeom prst="rect">
                        <a:avLst/>
                      </a:prstGeom>
                      <a:solidFill>
                        <a:srgbClr val="FFFFFF"/>
                      </a:solidFill>
                      <a:ln>
                        <a:noFill/>
                      </a:ln>
                      <a:effectLst/>
                    </p:spPr>
                  </p:pic>
                </p:oleObj>
              </mc:Fallback>
            </mc:AlternateContent>
          </a:graphicData>
        </a:graphic>
      </p:graphicFrame>
      <p:grpSp>
        <p:nvGrpSpPr>
          <p:cNvPr id="13" name="Group 12"/>
          <p:cNvGrpSpPr/>
          <p:nvPr/>
        </p:nvGrpSpPr>
        <p:grpSpPr>
          <a:xfrm>
            <a:off x="752406" y="4081455"/>
            <a:ext cx="7873513" cy="845820"/>
            <a:chOff x="752406" y="4109115"/>
            <a:chExt cx="7873513" cy="845820"/>
          </a:xfrm>
        </p:grpSpPr>
        <p:sp>
          <p:nvSpPr>
            <p:cNvPr id="6" name="Rectangle 5"/>
            <p:cNvSpPr/>
            <p:nvPr/>
          </p:nvSpPr>
          <p:spPr>
            <a:xfrm>
              <a:off x="752406" y="4316582"/>
              <a:ext cx="498341" cy="430887"/>
            </a:xfrm>
            <a:prstGeom prst="rect">
              <a:avLst/>
            </a:prstGeom>
          </p:spPr>
          <p:txBody>
            <a:bodyPr wrap="none">
              <a:spAutoFit/>
            </a:bodyPr>
            <a:lstStyle/>
            <a:p>
              <a:r>
                <a:rPr lang="en-US" sz="2200">
                  <a:latin typeface="Arial"/>
                  <a:cs typeface="Arial"/>
                </a:rPr>
                <a:t>o</a:t>
              </a:r>
              <a:r>
                <a:rPr lang="el-GR" sz="2200">
                  <a:latin typeface="Arial"/>
                  <a:cs typeface="Arial"/>
                </a:rPr>
                <a:t>r,</a:t>
              </a:r>
              <a:endParaRPr lang="en-US" sz="2200">
                <a:latin typeface="Arial"/>
                <a:cs typeface="Arial"/>
              </a:endParaRPr>
            </a:p>
          </p:txBody>
        </p:sp>
        <p:sp>
          <p:nvSpPr>
            <p:cNvPr id="9" name="Rectangle 8"/>
            <p:cNvSpPr/>
            <p:nvPr/>
          </p:nvSpPr>
          <p:spPr>
            <a:xfrm>
              <a:off x="6858000" y="4316582"/>
              <a:ext cx="1767919" cy="430887"/>
            </a:xfrm>
            <a:prstGeom prst="rect">
              <a:avLst/>
            </a:prstGeom>
          </p:spPr>
          <p:txBody>
            <a:bodyPr wrap="none">
              <a:spAutoFit/>
            </a:bodyPr>
            <a:lstStyle/>
            <a:p>
              <a:r>
                <a:rPr lang="el-GR" sz="2200">
                  <a:latin typeface="Arial"/>
                  <a:cs typeface="Arial"/>
                </a:rPr>
                <a:t>(3)</a:t>
              </a:r>
              <a:r>
                <a:rPr lang="en-US" sz="2200">
                  <a:latin typeface="Arial"/>
                  <a:cs typeface="Arial"/>
                </a:rPr>
                <a:t>        </a:t>
              </a:r>
              <a:r>
                <a:rPr lang="el-GR" sz="2200">
                  <a:latin typeface="Arial"/>
                  <a:cs typeface="Arial"/>
                </a:rPr>
                <a:t>QED</a:t>
              </a:r>
              <a:endParaRPr lang="en-US" sz="2200">
                <a:latin typeface="Arial"/>
                <a:cs typeface="Arial"/>
              </a:endParaRPr>
            </a:p>
          </p:txBody>
        </p:sp>
        <p:graphicFrame>
          <p:nvGraphicFramePr>
            <p:cNvPr id="11" name="Object 7"/>
            <p:cNvGraphicFramePr>
              <a:graphicFrameLocks noChangeAspect="1"/>
            </p:cNvGraphicFramePr>
            <p:nvPr>
              <p:extLst>
                <p:ext uri="{D42A27DB-BD31-4B8C-83A1-F6EECF244321}">
                  <p14:modId xmlns:p14="http://schemas.microsoft.com/office/powerpoint/2010/main" val="4242214199"/>
                </p:ext>
              </p:extLst>
            </p:nvPr>
          </p:nvGraphicFramePr>
          <p:xfrm>
            <a:off x="1523999" y="4109115"/>
            <a:ext cx="2537460" cy="845820"/>
          </p:xfrm>
          <a:graphic>
            <a:graphicData uri="http://schemas.openxmlformats.org/presentationml/2006/ole">
              <mc:AlternateContent xmlns:mc="http://schemas.openxmlformats.org/markup-compatibility/2006">
                <mc:Choice xmlns:v="urn:schemas-microsoft-com:vml" Requires="v">
                  <p:oleObj name="Equation" r:id="rId6" imgW="1409700" imgH="469900" progId="Equation.DSMT4">
                    <p:embed/>
                  </p:oleObj>
                </mc:Choice>
                <mc:Fallback>
                  <p:oleObj name="Equation" r:id="rId6" imgW="1409700" imgH="469900" progId="Equation.DSMT4">
                    <p:embed/>
                    <p:pic>
                      <p:nvPicPr>
                        <p:cNvPr id="0" name=""/>
                        <p:cNvPicPr>
                          <a:picLocks noChangeAspect="1" noChangeArrowheads="1"/>
                        </p:cNvPicPr>
                        <p:nvPr/>
                      </p:nvPicPr>
                      <p:blipFill>
                        <a:blip r:embed="rId7"/>
                        <a:srcRect/>
                        <a:stretch>
                          <a:fillRect/>
                        </a:stretch>
                      </p:blipFill>
                      <p:spPr bwMode="auto">
                        <a:xfrm>
                          <a:off x="1523999" y="4109115"/>
                          <a:ext cx="2537460" cy="845820"/>
                        </a:xfrm>
                        <a:prstGeom prst="rect">
                          <a:avLst/>
                        </a:prstGeom>
                        <a:solidFill>
                          <a:srgbClr val="FFFFFF"/>
                        </a:solidFill>
                        <a:ln>
                          <a:noFill/>
                        </a:ln>
                        <a:effectLst/>
                      </p:spPr>
                    </p:pic>
                  </p:oleObj>
                </mc:Fallback>
              </mc:AlternateContent>
            </a:graphicData>
          </a:graphic>
        </p:graphicFrame>
      </p:grpSp>
      <p:sp>
        <p:nvSpPr>
          <p:cNvPr id="12" name="Rectangle 11"/>
          <p:cNvSpPr/>
          <p:nvPr/>
        </p:nvSpPr>
        <p:spPr>
          <a:xfrm>
            <a:off x="1295400" y="4016574"/>
            <a:ext cx="2971800" cy="992820"/>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243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1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990601" y="112752"/>
            <a:ext cx="7162808" cy="769441"/>
          </a:xfrm>
          <a:prstGeom prst="rect">
            <a:avLst/>
          </a:prstGeom>
          <a:no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en-US" sz="4400" dirty="0">
                <a:solidFill>
                  <a:srgbClr val="892D63"/>
                </a:solidFill>
                <a:latin typeface="Calibri"/>
                <a:cs typeface="Calibri"/>
              </a:rPr>
              <a:t>EQD2 vs BED</a:t>
            </a:r>
          </a:p>
        </p:txBody>
      </p:sp>
      <p:graphicFrame>
        <p:nvGraphicFramePr>
          <p:cNvPr id="4" name="Object 7"/>
          <p:cNvGraphicFramePr>
            <a:graphicFrameLocks noChangeAspect="1"/>
          </p:cNvGraphicFramePr>
          <p:nvPr>
            <p:extLst>
              <p:ext uri="{D42A27DB-BD31-4B8C-83A1-F6EECF244321}">
                <p14:modId xmlns:p14="http://schemas.microsoft.com/office/powerpoint/2010/main" val="1887348531"/>
              </p:ext>
            </p:extLst>
          </p:nvPr>
        </p:nvGraphicFramePr>
        <p:xfrm>
          <a:off x="1257300" y="3514725"/>
          <a:ext cx="6604000" cy="1206500"/>
        </p:xfrm>
        <a:graphic>
          <a:graphicData uri="http://schemas.openxmlformats.org/presentationml/2006/ole">
            <mc:AlternateContent xmlns:mc="http://schemas.openxmlformats.org/markup-compatibility/2006">
              <mc:Choice xmlns:v="urn:schemas-microsoft-com:vml" Requires="v">
                <p:oleObj name="Equation" r:id="rId2" imgW="2641600" imgH="482600" progId="Equation.DSMT4">
                  <p:embed/>
                </p:oleObj>
              </mc:Choice>
              <mc:Fallback>
                <p:oleObj name="Equation" r:id="rId2" imgW="2641600" imgH="482600" progId="Equation.DSMT4">
                  <p:embed/>
                  <p:pic>
                    <p:nvPicPr>
                      <p:cNvPr id="0" name=""/>
                      <p:cNvPicPr>
                        <a:picLocks noChangeAspect="1" noChangeArrowheads="1"/>
                      </p:cNvPicPr>
                      <p:nvPr/>
                    </p:nvPicPr>
                    <p:blipFill>
                      <a:blip r:embed="rId3"/>
                      <a:srcRect/>
                      <a:stretch>
                        <a:fillRect/>
                      </a:stretch>
                    </p:blipFill>
                    <p:spPr bwMode="auto">
                      <a:xfrm>
                        <a:off x="1257300" y="3514725"/>
                        <a:ext cx="6604000" cy="1206500"/>
                      </a:xfrm>
                      <a:prstGeom prst="rect">
                        <a:avLst/>
                      </a:prstGeom>
                      <a:solidFill>
                        <a:srgbClr val="FFFFFF"/>
                      </a:solidFill>
                      <a:ln>
                        <a:noFill/>
                      </a:ln>
                      <a:effectLst/>
                    </p:spPr>
                  </p:pic>
                </p:oleObj>
              </mc:Fallback>
            </mc:AlternateContent>
          </a:graphicData>
        </a:graphic>
      </p:graphicFrame>
      <p:grpSp>
        <p:nvGrpSpPr>
          <p:cNvPr id="6" name="Group 5"/>
          <p:cNvGrpSpPr/>
          <p:nvPr/>
        </p:nvGrpSpPr>
        <p:grpSpPr>
          <a:xfrm>
            <a:off x="2247900" y="1193165"/>
            <a:ext cx="4648200" cy="1845608"/>
            <a:chOff x="1948071" y="1040765"/>
            <a:chExt cx="4648200" cy="1845608"/>
          </a:xfrm>
        </p:grpSpPr>
        <p:graphicFrame>
          <p:nvGraphicFramePr>
            <p:cNvPr id="3" name="Object 7"/>
            <p:cNvGraphicFramePr>
              <a:graphicFrameLocks noChangeAspect="1"/>
            </p:cNvGraphicFramePr>
            <p:nvPr>
              <p:extLst>
                <p:ext uri="{D42A27DB-BD31-4B8C-83A1-F6EECF244321}">
                  <p14:modId xmlns:p14="http://schemas.microsoft.com/office/powerpoint/2010/main" val="105384324"/>
                </p:ext>
              </p:extLst>
            </p:nvPr>
          </p:nvGraphicFramePr>
          <p:xfrm>
            <a:off x="2205246" y="1215539"/>
            <a:ext cx="4133850" cy="1496060"/>
          </p:xfrm>
          <a:graphic>
            <a:graphicData uri="http://schemas.openxmlformats.org/presentationml/2006/ole">
              <mc:AlternateContent xmlns:mc="http://schemas.openxmlformats.org/markup-compatibility/2006">
                <mc:Choice xmlns:v="urn:schemas-microsoft-com:vml" Requires="v">
                  <p:oleObj name="Equation" r:id="rId4" imgW="1333500" imgH="482600" progId="Equation.DSMT4">
                    <p:embed/>
                  </p:oleObj>
                </mc:Choice>
                <mc:Fallback>
                  <p:oleObj name="Equation" r:id="rId4" imgW="1333500" imgH="482600" progId="Equation.DSMT4">
                    <p:embed/>
                    <p:pic>
                      <p:nvPicPr>
                        <p:cNvPr id="0" name=""/>
                        <p:cNvPicPr>
                          <a:picLocks noChangeAspect="1" noChangeArrowheads="1"/>
                        </p:cNvPicPr>
                        <p:nvPr/>
                      </p:nvPicPr>
                      <p:blipFill>
                        <a:blip r:embed="rId5"/>
                        <a:srcRect/>
                        <a:stretch>
                          <a:fillRect/>
                        </a:stretch>
                      </p:blipFill>
                      <p:spPr bwMode="auto">
                        <a:xfrm>
                          <a:off x="2205246" y="1215539"/>
                          <a:ext cx="4133850" cy="1496060"/>
                        </a:xfrm>
                        <a:prstGeom prst="rect">
                          <a:avLst/>
                        </a:prstGeom>
                        <a:solidFill>
                          <a:srgbClr val="FFFFFF"/>
                        </a:solidFill>
                        <a:ln w="19050" cmpd="sng">
                          <a:noFill/>
                        </a:ln>
                        <a:effectLst/>
                      </p:spPr>
                    </p:pic>
                  </p:oleObj>
                </mc:Fallback>
              </mc:AlternateContent>
            </a:graphicData>
          </a:graphic>
        </p:graphicFrame>
        <p:sp>
          <p:nvSpPr>
            <p:cNvPr id="5" name="Rectangle 4"/>
            <p:cNvSpPr/>
            <p:nvPr/>
          </p:nvSpPr>
          <p:spPr>
            <a:xfrm>
              <a:off x="1948071" y="1040765"/>
              <a:ext cx="4648200" cy="1845608"/>
            </a:xfrm>
            <a:prstGeom prst="rect">
              <a:avLst/>
            </a:prstGeom>
            <a:noFill/>
            <a:ln w="38100" cmpd="sng">
              <a:solidFill>
                <a:srgbClr val="892D6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26111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76195" y="112752"/>
            <a:ext cx="8991610" cy="707886"/>
          </a:xfrm>
          <a:prstGeom prst="rect">
            <a:avLst/>
          </a:prstGeom>
          <a:no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en-US" sz="4000" dirty="0">
                <a:solidFill>
                  <a:srgbClr val="892D63"/>
                </a:solidFill>
                <a:latin typeface="Calibri"/>
                <a:cs typeface="Calibri"/>
              </a:rPr>
              <a:t>Including change in overall time: </a:t>
            </a:r>
            <a:r>
              <a:rPr lang="en-US" sz="4000" i="1" dirty="0">
                <a:solidFill>
                  <a:srgbClr val="892D63"/>
                </a:solidFill>
                <a:latin typeface="Calibri"/>
                <a:cs typeface="Calibri"/>
              </a:rPr>
              <a:t>D</a:t>
            </a:r>
            <a:r>
              <a:rPr lang="en-US" sz="4000" baseline="-25000" dirty="0">
                <a:solidFill>
                  <a:srgbClr val="892D63"/>
                </a:solidFill>
                <a:latin typeface="Calibri"/>
                <a:cs typeface="Calibri"/>
              </a:rPr>
              <a:t>prolif</a:t>
            </a:r>
          </a:p>
        </p:txBody>
      </p:sp>
      <p:graphicFrame>
        <p:nvGraphicFramePr>
          <p:cNvPr id="3" name="Object 7"/>
          <p:cNvGraphicFramePr>
            <a:graphicFrameLocks noChangeAspect="1"/>
          </p:cNvGraphicFramePr>
          <p:nvPr>
            <p:extLst>
              <p:ext uri="{D42A27DB-BD31-4B8C-83A1-F6EECF244321}">
                <p14:modId xmlns:p14="http://schemas.microsoft.com/office/powerpoint/2010/main" val="2987782538"/>
              </p:ext>
            </p:extLst>
          </p:nvPr>
        </p:nvGraphicFramePr>
        <p:xfrm>
          <a:off x="1068070" y="1064796"/>
          <a:ext cx="7007860" cy="1496060"/>
        </p:xfrm>
        <a:graphic>
          <a:graphicData uri="http://schemas.openxmlformats.org/presentationml/2006/ole">
            <mc:AlternateContent xmlns:mc="http://schemas.openxmlformats.org/markup-compatibility/2006">
              <mc:Choice xmlns:v="urn:schemas-microsoft-com:vml" Requires="v">
                <p:oleObj name="Equation" r:id="rId2" imgW="2260600" imgH="482600" progId="Equation.DSMT4">
                  <p:embed/>
                </p:oleObj>
              </mc:Choice>
              <mc:Fallback>
                <p:oleObj name="Equation" r:id="rId2" imgW="2260600" imgH="482600" progId="Equation.DSMT4">
                  <p:embed/>
                  <p:pic>
                    <p:nvPicPr>
                      <p:cNvPr id="0" name=""/>
                      <p:cNvPicPr>
                        <a:picLocks noChangeAspect="1" noChangeArrowheads="1"/>
                      </p:cNvPicPr>
                      <p:nvPr/>
                    </p:nvPicPr>
                    <p:blipFill>
                      <a:blip r:embed="rId3"/>
                      <a:srcRect/>
                      <a:stretch>
                        <a:fillRect/>
                      </a:stretch>
                    </p:blipFill>
                    <p:spPr bwMode="auto">
                      <a:xfrm>
                        <a:off x="1068070" y="1064796"/>
                        <a:ext cx="7007860" cy="1496060"/>
                      </a:xfrm>
                      <a:prstGeom prst="rect">
                        <a:avLst/>
                      </a:prstGeom>
                      <a:solidFill>
                        <a:srgbClr val="FFFFFF"/>
                      </a:solidFill>
                      <a:ln w="19050" cmpd="sng">
                        <a:noFill/>
                      </a:ln>
                      <a:effectLst/>
                    </p:spPr>
                  </p:pic>
                </p:oleObj>
              </mc:Fallback>
            </mc:AlternateContent>
          </a:graphicData>
        </a:graphic>
      </p:graphicFrame>
      <p:sp>
        <p:nvSpPr>
          <p:cNvPr id="5" name="TextBox 4"/>
          <p:cNvSpPr txBox="1"/>
          <p:nvPr/>
        </p:nvSpPr>
        <p:spPr>
          <a:xfrm>
            <a:off x="228600" y="2772410"/>
            <a:ext cx="8686800" cy="2146228"/>
          </a:xfrm>
          <a:prstGeom prst="rect">
            <a:avLst/>
          </a:prstGeom>
          <a:noFill/>
        </p:spPr>
        <p:txBody>
          <a:bodyPr wrap="square" rtlCol="0">
            <a:spAutoFit/>
          </a:bodyPr>
          <a:lstStyle/>
          <a:p>
            <a:pPr>
              <a:lnSpc>
                <a:spcPct val="120000"/>
              </a:lnSpc>
              <a:tabLst>
                <a:tab pos="1141413" algn="l"/>
              </a:tabLst>
            </a:pPr>
            <a:r>
              <a:rPr lang="en-US" sz="2800" i="1">
                <a:latin typeface="Arial"/>
                <a:cs typeface="Arial"/>
              </a:rPr>
              <a:t>T</a:t>
            </a:r>
            <a:r>
              <a:rPr lang="en-US" sz="2800" baseline="-25000">
                <a:latin typeface="Arial"/>
                <a:cs typeface="Arial"/>
              </a:rPr>
              <a:t>k	</a:t>
            </a:r>
            <a:r>
              <a:rPr lang="en-US" sz="2800">
                <a:latin typeface="Arial"/>
                <a:cs typeface="Arial"/>
              </a:rPr>
              <a:t>Day (from start) at which proliferation begins</a:t>
            </a:r>
          </a:p>
          <a:p>
            <a:pPr>
              <a:lnSpc>
                <a:spcPct val="120000"/>
              </a:lnSpc>
              <a:tabLst>
                <a:tab pos="1141413" algn="l"/>
              </a:tabLst>
            </a:pPr>
            <a:r>
              <a:rPr lang="en-US" sz="2800" i="1">
                <a:latin typeface="Arial"/>
                <a:cs typeface="Arial"/>
              </a:rPr>
              <a:t>T</a:t>
            </a:r>
            <a:r>
              <a:rPr lang="en-US" sz="2800" baseline="-25000">
                <a:latin typeface="Arial"/>
                <a:cs typeface="Arial"/>
              </a:rPr>
              <a:t>	</a:t>
            </a:r>
            <a:r>
              <a:rPr lang="en-US" sz="2800">
                <a:latin typeface="Arial"/>
                <a:cs typeface="Arial"/>
              </a:rPr>
              <a:t>Days, overall treatment time</a:t>
            </a:r>
          </a:p>
          <a:p>
            <a:pPr>
              <a:lnSpc>
                <a:spcPct val="120000"/>
              </a:lnSpc>
              <a:tabLst>
                <a:tab pos="1141413" algn="l"/>
              </a:tabLst>
            </a:pPr>
            <a:r>
              <a:rPr lang="en-US" sz="2800" i="1">
                <a:latin typeface="Arial"/>
                <a:cs typeface="Arial"/>
              </a:rPr>
              <a:t>D</a:t>
            </a:r>
            <a:r>
              <a:rPr lang="en-US" sz="2800" baseline="-25000">
                <a:latin typeface="Arial"/>
                <a:cs typeface="Arial"/>
              </a:rPr>
              <a:t>prolif</a:t>
            </a:r>
            <a:r>
              <a:rPr lang="en-US" sz="2800">
                <a:latin typeface="Arial"/>
                <a:cs typeface="Arial"/>
              </a:rPr>
              <a:t>	EQD2 per day lost to proliferation.</a:t>
            </a:r>
            <a:br>
              <a:rPr lang="en-US" sz="2800">
                <a:latin typeface="Arial"/>
                <a:cs typeface="Arial"/>
              </a:rPr>
            </a:br>
            <a:r>
              <a:rPr lang="en-US" sz="2800">
                <a:latin typeface="Arial"/>
                <a:cs typeface="Arial"/>
              </a:rPr>
              <a:t>	Only if </a:t>
            </a:r>
            <a:r>
              <a:rPr lang="en-US" sz="2800" i="1">
                <a:latin typeface="Arial"/>
                <a:cs typeface="Arial"/>
              </a:rPr>
              <a:t>T</a:t>
            </a:r>
            <a:r>
              <a:rPr lang="en-US" sz="2800">
                <a:latin typeface="Arial"/>
                <a:cs typeface="Arial"/>
              </a:rPr>
              <a:t> ≥ </a:t>
            </a:r>
            <a:r>
              <a:rPr lang="en-US" sz="2800" i="1">
                <a:latin typeface="Arial"/>
                <a:cs typeface="Arial"/>
              </a:rPr>
              <a:t>T</a:t>
            </a:r>
            <a:r>
              <a:rPr lang="en-US" sz="2800" baseline="-25000">
                <a:latin typeface="Arial"/>
                <a:cs typeface="Arial"/>
              </a:rPr>
              <a:t>k</a:t>
            </a:r>
            <a:r>
              <a:rPr lang="en-US" sz="2800">
                <a:latin typeface="Arial"/>
                <a:cs typeface="Arial"/>
              </a:rPr>
              <a:t>, otherwise zero</a:t>
            </a:r>
          </a:p>
        </p:txBody>
      </p:sp>
    </p:spTree>
    <p:extLst>
      <p:ext uri="{BB962C8B-B14F-4D97-AF65-F5344CB8AC3E}">
        <p14:creationId xmlns:p14="http://schemas.microsoft.com/office/powerpoint/2010/main" val="1688410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76195" y="112752"/>
            <a:ext cx="8991610" cy="707886"/>
          </a:xfrm>
          <a:prstGeom prst="rect">
            <a:avLst/>
          </a:prstGeom>
          <a:no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en-US" sz="4000" dirty="0">
                <a:solidFill>
                  <a:srgbClr val="892D63"/>
                </a:solidFill>
                <a:latin typeface="Calibri"/>
                <a:cs typeface="Calibri"/>
              </a:rPr>
              <a:t>Using </a:t>
            </a:r>
            <a:r>
              <a:rPr lang="en-US" sz="4000" i="1" dirty="0">
                <a:solidFill>
                  <a:srgbClr val="892D63"/>
                </a:solidFill>
                <a:latin typeface="Calibri"/>
                <a:cs typeface="Calibri"/>
              </a:rPr>
              <a:t>D</a:t>
            </a:r>
            <a:r>
              <a:rPr lang="en-US" sz="4000" baseline="-25000" dirty="0">
                <a:solidFill>
                  <a:srgbClr val="892D63"/>
                </a:solidFill>
                <a:latin typeface="Calibri"/>
                <a:cs typeface="Calibri"/>
              </a:rPr>
              <a:t>prolif</a:t>
            </a:r>
            <a:r>
              <a:rPr lang="en-US" sz="4000" dirty="0">
                <a:solidFill>
                  <a:srgbClr val="892D63"/>
                </a:solidFill>
                <a:latin typeface="Calibri"/>
                <a:cs typeface="Calibri"/>
              </a:rPr>
              <a:t> with BED</a:t>
            </a:r>
          </a:p>
        </p:txBody>
      </p:sp>
      <p:graphicFrame>
        <p:nvGraphicFramePr>
          <p:cNvPr id="3" name="Object 7"/>
          <p:cNvGraphicFramePr>
            <a:graphicFrameLocks noChangeAspect="1"/>
          </p:cNvGraphicFramePr>
          <p:nvPr>
            <p:extLst>
              <p:ext uri="{D42A27DB-BD31-4B8C-83A1-F6EECF244321}">
                <p14:modId xmlns:p14="http://schemas.microsoft.com/office/powerpoint/2010/main" val="2027650156"/>
              </p:ext>
            </p:extLst>
          </p:nvPr>
        </p:nvGraphicFramePr>
        <p:xfrm>
          <a:off x="1697990" y="1200150"/>
          <a:ext cx="5748020" cy="1496060"/>
        </p:xfrm>
        <a:graphic>
          <a:graphicData uri="http://schemas.openxmlformats.org/presentationml/2006/ole">
            <mc:AlternateContent xmlns:mc="http://schemas.openxmlformats.org/markup-compatibility/2006">
              <mc:Choice xmlns:v="urn:schemas-microsoft-com:vml" Requires="v">
                <p:oleObj name="Equation" r:id="rId2" imgW="1854200" imgH="482600" progId="Equation.DSMT4">
                  <p:embed/>
                </p:oleObj>
              </mc:Choice>
              <mc:Fallback>
                <p:oleObj name="Equation" r:id="rId2" imgW="1854200" imgH="482600" progId="Equation.DSMT4">
                  <p:embed/>
                  <p:pic>
                    <p:nvPicPr>
                      <p:cNvPr id="0" name=""/>
                      <p:cNvPicPr>
                        <a:picLocks noChangeAspect="1" noChangeArrowheads="1"/>
                      </p:cNvPicPr>
                      <p:nvPr/>
                    </p:nvPicPr>
                    <p:blipFill>
                      <a:blip r:embed="rId3"/>
                      <a:srcRect/>
                      <a:stretch>
                        <a:fillRect/>
                      </a:stretch>
                    </p:blipFill>
                    <p:spPr bwMode="auto">
                      <a:xfrm>
                        <a:off x="1697990" y="1200150"/>
                        <a:ext cx="5748020" cy="1496060"/>
                      </a:xfrm>
                      <a:prstGeom prst="rect">
                        <a:avLst/>
                      </a:prstGeom>
                      <a:solidFill>
                        <a:srgbClr val="FFFFFF"/>
                      </a:solidFill>
                      <a:ln w="19050" cmpd="sng">
                        <a:noFill/>
                      </a:ln>
                      <a:effectLst/>
                    </p:spPr>
                  </p:pic>
                </p:oleObj>
              </mc:Fallback>
            </mc:AlternateContent>
          </a:graphicData>
        </a:graphic>
      </p:graphicFrame>
      <p:graphicFrame>
        <p:nvGraphicFramePr>
          <p:cNvPr id="5" name="Object 7"/>
          <p:cNvGraphicFramePr>
            <a:graphicFrameLocks noChangeAspect="1"/>
          </p:cNvGraphicFramePr>
          <p:nvPr>
            <p:extLst>
              <p:ext uri="{D42A27DB-BD31-4B8C-83A1-F6EECF244321}">
                <p14:modId xmlns:p14="http://schemas.microsoft.com/office/powerpoint/2010/main" val="2042062207"/>
              </p:ext>
            </p:extLst>
          </p:nvPr>
        </p:nvGraphicFramePr>
        <p:xfrm>
          <a:off x="989330" y="2952750"/>
          <a:ext cx="7165340" cy="1496060"/>
        </p:xfrm>
        <a:graphic>
          <a:graphicData uri="http://schemas.openxmlformats.org/presentationml/2006/ole">
            <mc:AlternateContent xmlns:mc="http://schemas.openxmlformats.org/markup-compatibility/2006">
              <mc:Choice xmlns:v="urn:schemas-microsoft-com:vml" Requires="v">
                <p:oleObj name="Equation" r:id="rId4" imgW="2311400" imgH="482600" progId="Equation.DSMT4">
                  <p:embed/>
                </p:oleObj>
              </mc:Choice>
              <mc:Fallback>
                <p:oleObj name="Equation" r:id="rId4" imgW="2311400" imgH="482600" progId="Equation.DSMT4">
                  <p:embed/>
                  <p:pic>
                    <p:nvPicPr>
                      <p:cNvPr id="0" name=""/>
                      <p:cNvPicPr>
                        <a:picLocks noChangeAspect="1" noChangeArrowheads="1"/>
                      </p:cNvPicPr>
                      <p:nvPr/>
                    </p:nvPicPr>
                    <p:blipFill>
                      <a:blip r:embed="rId5"/>
                      <a:srcRect/>
                      <a:stretch>
                        <a:fillRect/>
                      </a:stretch>
                    </p:blipFill>
                    <p:spPr bwMode="auto">
                      <a:xfrm>
                        <a:off x="989330" y="2952750"/>
                        <a:ext cx="7165340" cy="1496060"/>
                      </a:xfrm>
                      <a:prstGeom prst="rect">
                        <a:avLst/>
                      </a:prstGeom>
                      <a:solidFill>
                        <a:srgbClr val="FFFFFF"/>
                      </a:solidFill>
                      <a:ln>
                        <a:noFill/>
                      </a:ln>
                      <a:effectLst/>
                    </p:spPr>
                  </p:pic>
                </p:oleObj>
              </mc:Fallback>
            </mc:AlternateContent>
          </a:graphicData>
        </a:graphic>
      </p:graphicFrame>
    </p:spTree>
    <p:extLst>
      <p:ext uri="{BB962C8B-B14F-4D97-AF65-F5344CB8AC3E}">
        <p14:creationId xmlns:p14="http://schemas.microsoft.com/office/powerpoint/2010/main" val="358993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990601" y="112752"/>
            <a:ext cx="7162808" cy="707886"/>
          </a:xfrm>
          <a:prstGeom prst="rect">
            <a:avLst/>
          </a:prstGeom>
          <a:no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en-US" sz="4000" dirty="0">
                <a:solidFill>
                  <a:srgbClr val="892D63"/>
                </a:solidFill>
                <a:latin typeface="Calibri"/>
                <a:cs typeface="Calibri"/>
              </a:rPr>
              <a:t>Notes on </a:t>
            </a:r>
            <a:r>
              <a:rPr lang="en-US" sz="4000" i="1" dirty="0">
                <a:solidFill>
                  <a:srgbClr val="892D63"/>
                </a:solidFill>
                <a:latin typeface="Calibri"/>
                <a:cs typeface="Calibri"/>
              </a:rPr>
              <a:t>D</a:t>
            </a:r>
            <a:r>
              <a:rPr lang="en-US" sz="4000" baseline="-25000" dirty="0">
                <a:solidFill>
                  <a:srgbClr val="892D63"/>
                </a:solidFill>
                <a:latin typeface="Calibri"/>
                <a:cs typeface="Calibri"/>
              </a:rPr>
              <a:t>prolif</a:t>
            </a:r>
          </a:p>
        </p:txBody>
      </p:sp>
      <p:graphicFrame>
        <p:nvGraphicFramePr>
          <p:cNvPr id="3" name="Object 7"/>
          <p:cNvGraphicFramePr>
            <a:graphicFrameLocks noChangeAspect="1"/>
          </p:cNvGraphicFramePr>
          <p:nvPr>
            <p:extLst>
              <p:ext uri="{D42A27DB-BD31-4B8C-83A1-F6EECF244321}">
                <p14:modId xmlns:p14="http://schemas.microsoft.com/office/powerpoint/2010/main" val="2506141215"/>
              </p:ext>
            </p:extLst>
          </p:nvPr>
        </p:nvGraphicFramePr>
        <p:xfrm>
          <a:off x="1584960" y="1200150"/>
          <a:ext cx="5974080" cy="670560"/>
        </p:xfrm>
        <a:graphic>
          <a:graphicData uri="http://schemas.openxmlformats.org/presentationml/2006/ole">
            <mc:AlternateContent xmlns:mc="http://schemas.openxmlformats.org/markup-compatibility/2006">
              <mc:Choice xmlns:v="urn:schemas-microsoft-com:vml" Requires="v">
                <p:oleObj name="Equation" r:id="rId2" imgW="2489200" imgH="279400" progId="Equation.DSMT4">
                  <p:embed/>
                </p:oleObj>
              </mc:Choice>
              <mc:Fallback>
                <p:oleObj name="Equation" r:id="rId2" imgW="2489200" imgH="279400" progId="Equation.DSMT4">
                  <p:embed/>
                  <p:pic>
                    <p:nvPicPr>
                      <p:cNvPr id="0" name=""/>
                      <p:cNvPicPr>
                        <a:picLocks noChangeAspect="1" noChangeArrowheads="1"/>
                      </p:cNvPicPr>
                      <p:nvPr/>
                    </p:nvPicPr>
                    <p:blipFill>
                      <a:blip r:embed="rId3"/>
                      <a:srcRect/>
                      <a:stretch>
                        <a:fillRect/>
                      </a:stretch>
                    </p:blipFill>
                    <p:spPr bwMode="auto">
                      <a:xfrm>
                        <a:off x="1584960" y="1200150"/>
                        <a:ext cx="5974080" cy="670560"/>
                      </a:xfrm>
                      <a:prstGeom prst="rect">
                        <a:avLst/>
                      </a:prstGeom>
                      <a:solidFill>
                        <a:srgbClr val="FFFFFF"/>
                      </a:solidFill>
                      <a:ln w="19050" cmpd="sng">
                        <a:noFill/>
                      </a:ln>
                      <a:effectLst/>
                    </p:spPr>
                  </p:pic>
                </p:oleObj>
              </mc:Fallback>
            </mc:AlternateContent>
          </a:graphicData>
        </a:graphic>
      </p:graphicFrame>
      <p:sp>
        <p:nvSpPr>
          <p:cNvPr id="5" name="Rectangle 4"/>
          <p:cNvSpPr/>
          <p:nvPr/>
        </p:nvSpPr>
        <p:spPr>
          <a:xfrm>
            <a:off x="1371600" y="1733550"/>
            <a:ext cx="6629400" cy="595035"/>
          </a:xfrm>
          <a:prstGeom prst="rect">
            <a:avLst/>
          </a:prstGeom>
        </p:spPr>
        <p:txBody>
          <a:bodyPr wrap="square">
            <a:spAutoFit/>
          </a:bodyPr>
          <a:lstStyle/>
          <a:p>
            <a:pPr>
              <a:lnSpc>
                <a:spcPct val="120000"/>
              </a:lnSpc>
              <a:tabLst>
                <a:tab pos="915988" algn="l"/>
              </a:tabLst>
            </a:pPr>
            <a:r>
              <a:rPr lang="en-US" sz="2800" i="1">
                <a:latin typeface="Arial"/>
                <a:cs typeface="Arial"/>
              </a:rPr>
              <a:t>T</a:t>
            </a:r>
            <a:r>
              <a:rPr lang="en-US" sz="2800" baseline="-25000">
                <a:latin typeface="Arial"/>
                <a:cs typeface="Arial"/>
              </a:rPr>
              <a:t>d	</a:t>
            </a:r>
            <a:r>
              <a:rPr lang="en-US" sz="2800">
                <a:latin typeface="Arial"/>
                <a:cs typeface="Arial"/>
              </a:rPr>
              <a:t>Repopulation doubling time, days</a:t>
            </a:r>
          </a:p>
        </p:txBody>
      </p:sp>
      <p:graphicFrame>
        <p:nvGraphicFramePr>
          <p:cNvPr id="6" name="Object 7"/>
          <p:cNvGraphicFramePr>
            <a:graphicFrameLocks noChangeAspect="1"/>
          </p:cNvGraphicFramePr>
          <p:nvPr>
            <p:extLst>
              <p:ext uri="{D42A27DB-BD31-4B8C-83A1-F6EECF244321}">
                <p14:modId xmlns:p14="http://schemas.microsoft.com/office/powerpoint/2010/main" val="3974679260"/>
              </p:ext>
            </p:extLst>
          </p:nvPr>
        </p:nvGraphicFramePr>
        <p:xfrm>
          <a:off x="1402080" y="2724150"/>
          <a:ext cx="6339840" cy="670560"/>
        </p:xfrm>
        <a:graphic>
          <a:graphicData uri="http://schemas.openxmlformats.org/presentationml/2006/ole">
            <mc:AlternateContent xmlns:mc="http://schemas.openxmlformats.org/markup-compatibility/2006">
              <mc:Choice xmlns:v="urn:schemas-microsoft-com:vml" Requires="v">
                <p:oleObj name="Equation" r:id="rId4" imgW="2641600" imgH="279400" progId="Equation.DSMT4">
                  <p:embed/>
                </p:oleObj>
              </mc:Choice>
              <mc:Fallback>
                <p:oleObj name="Equation" r:id="rId4" imgW="2641600" imgH="279400" progId="Equation.DSMT4">
                  <p:embed/>
                  <p:pic>
                    <p:nvPicPr>
                      <p:cNvPr id="0" name=""/>
                      <p:cNvPicPr>
                        <a:picLocks noChangeAspect="1" noChangeArrowheads="1"/>
                      </p:cNvPicPr>
                      <p:nvPr/>
                    </p:nvPicPr>
                    <p:blipFill>
                      <a:blip r:embed="rId5"/>
                      <a:srcRect/>
                      <a:stretch>
                        <a:fillRect/>
                      </a:stretch>
                    </p:blipFill>
                    <p:spPr bwMode="auto">
                      <a:xfrm>
                        <a:off x="1402080" y="2724150"/>
                        <a:ext cx="6339840" cy="670560"/>
                      </a:xfrm>
                      <a:prstGeom prst="rect">
                        <a:avLst/>
                      </a:prstGeom>
                      <a:solidFill>
                        <a:srgbClr val="FFFFFF"/>
                      </a:solidFill>
                      <a:ln w="19050" cmpd="sng">
                        <a:noFill/>
                      </a:ln>
                      <a:effec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182682105"/>
              </p:ext>
            </p:extLst>
          </p:nvPr>
        </p:nvGraphicFramePr>
        <p:xfrm>
          <a:off x="259080" y="3638550"/>
          <a:ext cx="8625840" cy="1219200"/>
        </p:xfrm>
        <a:graphic>
          <a:graphicData uri="http://schemas.openxmlformats.org/presentationml/2006/ole">
            <mc:AlternateContent xmlns:mc="http://schemas.openxmlformats.org/markup-compatibility/2006">
              <mc:Choice xmlns:v="urn:schemas-microsoft-com:vml" Requires="v">
                <p:oleObj name="Equation" r:id="rId6" imgW="3594100" imgH="508000" progId="Equation.DSMT4">
                  <p:embed/>
                </p:oleObj>
              </mc:Choice>
              <mc:Fallback>
                <p:oleObj name="Equation" r:id="rId6" imgW="3594100" imgH="508000" progId="Equation.DSMT4">
                  <p:embed/>
                  <p:pic>
                    <p:nvPicPr>
                      <p:cNvPr id="0" name=""/>
                      <p:cNvPicPr>
                        <a:picLocks noChangeAspect="1" noChangeArrowheads="1"/>
                      </p:cNvPicPr>
                      <p:nvPr/>
                    </p:nvPicPr>
                    <p:blipFill>
                      <a:blip r:embed="rId7"/>
                      <a:srcRect/>
                      <a:stretch>
                        <a:fillRect/>
                      </a:stretch>
                    </p:blipFill>
                    <p:spPr bwMode="auto">
                      <a:xfrm>
                        <a:off x="259080" y="3638550"/>
                        <a:ext cx="8625840" cy="1219200"/>
                      </a:xfrm>
                      <a:prstGeom prst="rect">
                        <a:avLst/>
                      </a:prstGeom>
                      <a:solidFill>
                        <a:srgbClr val="FFFFFF"/>
                      </a:solidFill>
                      <a:ln w="19050" cmpd="sng">
                        <a:noFill/>
                      </a:ln>
                      <a:effectLst/>
                    </p:spPr>
                  </p:pic>
                </p:oleObj>
              </mc:Fallback>
            </mc:AlternateContent>
          </a:graphicData>
        </a:graphic>
      </p:graphicFrame>
    </p:spTree>
    <p:extLst>
      <p:ext uri="{BB962C8B-B14F-4D97-AF65-F5344CB8AC3E}">
        <p14:creationId xmlns:p14="http://schemas.microsoft.com/office/powerpoint/2010/main" val="3315489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6956" y="1446089"/>
            <a:ext cx="8305800" cy="1061829"/>
          </a:xfrm>
          <a:prstGeom prst="rect">
            <a:avLst/>
          </a:prstGeom>
        </p:spPr>
        <p:txBody>
          <a:bodyPr wrap="square">
            <a:spAutoFit/>
          </a:bodyPr>
          <a:lstStyle/>
          <a:p>
            <a:r>
              <a:rPr lang="en-US" sz="2100">
                <a:latin typeface="Arial"/>
                <a:cs typeface="Arial"/>
              </a:rPr>
              <a:t>Metastatic bone pain is localized to the 5</a:t>
            </a:r>
            <a:r>
              <a:rPr lang="en-US" sz="2100" baseline="30000">
                <a:latin typeface="Arial"/>
                <a:cs typeface="Arial"/>
              </a:rPr>
              <a:t>th</a:t>
            </a:r>
            <a:r>
              <a:rPr lang="en-US" sz="2100">
                <a:latin typeface="Arial"/>
                <a:cs typeface="Arial"/>
              </a:rPr>
              <a:t> thoracic vertebra.</a:t>
            </a:r>
          </a:p>
          <a:p>
            <a:r>
              <a:rPr lang="en-US" sz="2100">
                <a:latin typeface="Arial"/>
                <a:cs typeface="Arial"/>
              </a:rPr>
              <a:t>Propose to give palliative treatment of which includes spinal cord.  Dose is 4 × 5 Gy. Is this safe?</a:t>
            </a:r>
          </a:p>
        </p:txBody>
      </p:sp>
      <p:graphicFrame>
        <p:nvGraphicFramePr>
          <p:cNvPr id="3" name="Object 7"/>
          <p:cNvGraphicFramePr>
            <a:graphicFrameLocks noChangeAspect="1"/>
          </p:cNvGraphicFramePr>
          <p:nvPr>
            <p:extLst>
              <p:ext uri="{D42A27DB-BD31-4B8C-83A1-F6EECF244321}">
                <p14:modId xmlns:p14="http://schemas.microsoft.com/office/powerpoint/2010/main" val="3721653825"/>
              </p:ext>
            </p:extLst>
          </p:nvPr>
        </p:nvGraphicFramePr>
        <p:xfrm>
          <a:off x="4749304" y="3987918"/>
          <a:ext cx="1319212" cy="411162"/>
        </p:xfrm>
        <a:graphic>
          <a:graphicData uri="http://schemas.openxmlformats.org/presentationml/2006/ole">
            <mc:AlternateContent xmlns:mc="http://schemas.openxmlformats.org/markup-compatibility/2006">
              <mc:Choice xmlns:v="urn:schemas-microsoft-com:vml" Requires="v">
                <p:oleObj name="Equation" r:id="rId2" imgW="571500" imgH="177800" progId="Equation.DSMT4">
                  <p:embed/>
                </p:oleObj>
              </mc:Choice>
              <mc:Fallback>
                <p:oleObj name="Equation" r:id="rId2" imgW="571500" imgH="177800" progId="Equation.DSMT4">
                  <p:embed/>
                  <p:pic>
                    <p:nvPicPr>
                      <p:cNvPr id="0" name=""/>
                      <p:cNvPicPr>
                        <a:picLocks noChangeAspect="1" noChangeArrowheads="1"/>
                      </p:cNvPicPr>
                      <p:nvPr/>
                    </p:nvPicPr>
                    <p:blipFill>
                      <a:blip r:embed="rId3"/>
                      <a:srcRect/>
                      <a:stretch>
                        <a:fillRect/>
                      </a:stretch>
                    </p:blipFill>
                    <p:spPr bwMode="auto">
                      <a:xfrm>
                        <a:off x="4749304" y="3987918"/>
                        <a:ext cx="1319212" cy="411162"/>
                      </a:xfrm>
                      <a:prstGeom prst="rect">
                        <a:avLst/>
                      </a:prstGeom>
                      <a:solidFill>
                        <a:srgbClr val="FFFFFF"/>
                      </a:solidFill>
                      <a:ln w="19050" cmpd="sng">
                        <a:noFill/>
                      </a:ln>
                      <a:effectLst/>
                    </p:spPr>
                  </p:pic>
                </p:oleObj>
              </mc:Fallback>
            </mc:AlternateContent>
          </a:graphicData>
        </a:graphic>
      </p:graphicFrame>
      <p:sp>
        <p:nvSpPr>
          <p:cNvPr id="4" name="Rectangle 3"/>
          <p:cNvSpPr/>
          <p:nvPr/>
        </p:nvSpPr>
        <p:spPr>
          <a:xfrm>
            <a:off x="152400" y="109728"/>
            <a:ext cx="8839200" cy="553998"/>
          </a:xfrm>
          <a:prstGeom prst="rect">
            <a:avLst/>
          </a:prstGeom>
        </p:spPr>
        <p:txBody>
          <a:bodyPr wrap="square">
            <a:spAutoFit/>
          </a:bodyPr>
          <a:lstStyle/>
          <a:p>
            <a:pPr algn="ctr"/>
            <a:r>
              <a:rPr lang="en-US" sz="3000">
                <a:solidFill>
                  <a:srgbClr val="892D63"/>
                </a:solidFill>
                <a:latin typeface="Calibri"/>
                <a:cs typeface="Calibri"/>
              </a:rPr>
              <a:t>So why use EQD2?   What are advantages over BED?</a:t>
            </a:r>
          </a:p>
        </p:txBody>
      </p:sp>
      <p:sp>
        <p:nvSpPr>
          <p:cNvPr id="5" name="Rectangle 4"/>
          <p:cNvSpPr/>
          <p:nvPr/>
        </p:nvSpPr>
        <p:spPr>
          <a:xfrm>
            <a:off x="646956" y="828227"/>
            <a:ext cx="5313812" cy="415498"/>
          </a:xfrm>
          <a:prstGeom prst="rect">
            <a:avLst/>
          </a:prstGeom>
        </p:spPr>
        <p:txBody>
          <a:bodyPr wrap="none">
            <a:spAutoFit/>
          </a:bodyPr>
          <a:lstStyle/>
          <a:p>
            <a:r>
              <a:rPr lang="en-US" sz="2100" b="1">
                <a:solidFill>
                  <a:srgbClr val="008000"/>
                </a:solidFill>
                <a:latin typeface="Arial"/>
                <a:cs typeface="Arial"/>
              </a:rPr>
              <a:t>Example 1  </a:t>
            </a:r>
            <a:r>
              <a:rPr lang="en-US" sz="2100">
                <a:latin typeface="Arial"/>
                <a:cs typeface="Arial"/>
              </a:rPr>
              <a:t> The simplest demonstration…</a:t>
            </a:r>
          </a:p>
        </p:txBody>
      </p:sp>
      <p:sp>
        <p:nvSpPr>
          <p:cNvPr id="6" name="Rectangle 5"/>
          <p:cNvSpPr/>
          <p:nvPr/>
        </p:nvSpPr>
        <p:spPr>
          <a:xfrm>
            <a:off x="646956" y="2710282"/>
            <a:ext cx="7848600" cy="1061829"/>
          </a:xfrm>
          <a:prstGeom prst="rect">
            <a:avLst/>
          </a:prstGeom>
        </p:spPr>
        <p:txBody>
          <a:bodyPr wrap="square">
            <a:spAutoFit/>
          </a:bodyPr>
          <a:lstStyle/>
          <a:p>
            <a:r>
              <a:rPr lang="en-US" sz="2100">
                <a:latin typeface="Arial"/>
                <a:cs typeface="Arial"/>
              </a:rPr>
              <a:t>Take </a:t>
            </a:r>
            <a:r>
              <a:rPr lang="en-US" sz="2100" i="1">
                <a:latin typeface="Arial"/>
                <a:cs typeface="Arial"/>
              </a:rPr>
              <a:t>α/β</a:t>
            </a:r>
            <a:r>
              <a:rPr lang="en-US" sz="2100">
                <a:latin typeface="Arial"/>
                <a:cs typeface="Arial"/>
              </a:rPr>
              <a:t> = 2 Gy for myelopathy.</a:t>
            </a:r>
          </a:p>
          <a:p>
            <a:r>
              <a:rPr lang="en-US" sz="2100" b="1">
                <a:latin typeface="Arial"/>
                <a:cs typeface="Arial"/>
              </a:rPr>
              <a:t>Note:</a:t>
            </a:r>
            <a:r>
              <a:rPr lang="en-US" sz="2100">
                <a:latin typeface="Arial"/>
                <a:cs typeface="Arial"/>
              </a:rPr>
              <a:t> in this case choosing a lower </a:t>
            </a:r>
            <a:r>
              <a:rPr lang="en-US" sz="2100" i="1">
                <a:latin typeface="Arial"/>
                <a:cs typeface="Arial"/>
              </a:rPr>
              <a:t>α/β</a:t>
            </a:r>
            <a:r>
              <a:rPr lang="en-US" sz="2100">
                <a:latin typeface="Arial"/>
                <a:cs typeface="Arial"/>
              </a:rPr>
              <a:t> is more conservative,</a:t>
            </a:r>
            <a:br>
              <a:rPr lang="en-US" sz="2100">
                <a:latin typeface="Arial"/>
                <a:cs typeface="Arial"/>
              </a:rPr>
            </a:br>
            <a:r>
              <a:rPr lang="en-US" sz="2100">
                <a:latin typeface="Arial"/>
                <a:cs typeface="Arial"/>
              </a:rPr>
              <a:t>giving a higher EQD2.</a:t>
            </a:r>
          </a:p>
        </p:txBody>
      </p:sp>
      <p:sp>
        <p:nvSpPr>
          <p:cNvPr id="7" name="Rectangle 6"/>
          <p:cNvSpPr/>
          <p:nvPr/>
        </p:nvSpPr>
        <p:spPr>
          <a:xfrm>
            <a:off x="646956" y="3974475"/>
            <a:ext cx="3657879" cy="415498"/>
          </a:xfrm>
          <a:prstGeom prst="rect">
            <a:avLst/>
          </a:prstGeom>
        </p:spPr>
        <p:txBody>
          <a:bodyPr wrap="none">
            <a:spAutoFit/>
          </a:bodyPr>
          <a:lstStyle/>
          <a:p>
            <a:r>
              <a:rPr lang="en-US" sz="2100">
                <a:latin typeface="Arial"/>
                <a:cs typeface="Arial"/>
              </a:rPr>
              <a:t>Put numbers into Equation 3:</a:t>
            </a:r>
          </a:p>
        </p:txBody>
      </p:sp>
      <p:graphicFrame>
        <p:nvGraphicFramePr>
          <p:cNvPr id="14" name="Object 7"/>
          <p:cNvGraphicFramePr>
            <a:graphicFrameLocks noChangeAspect="1"/>
          </p:cNvGraphicFramePr>
          <p:nvPr>
            <p:extLst>
              <p:ext uri="{D42A27DB-BD31-4B8C-83A1-F6EECF244321}">
                <p14:modId xmlns:p14="http://schemas.microsoft.com/office/powerpoint/2010/main" val="1151854302"/>
              </p:ext>
            </p:extLst>
          </p:nvPr>
        </p:nvGraphicFramePr>
        <p:xfrm>
          <a:off x="6019800" y="3990299"/>
          <a:ext cx="498475" cy="381000"/>
        </p:xfrm>
        <a:graphic>
          <a:graphicData uri="http://schemas.openxmlformats.org/presentationml/2006/ole">
            <mc:AlternateContent xmlns:mc="http://schemas.openxmlformats.org/markup-compatibility/2006">
              <mc:Choice xmlns:v="urn:schemas-microsoft-com:vml" Requires="v">
                <p:oleObj name="Equation" r:id="rId4" imgW="215900" imgH="165100" progId="Equation.DSMT4">
                  <p:embed/>
                </p:oleObj>
              </mc:Choice>
              <mc:Fallback>
                <p:oleObj name="Equation" r:id="rId4" imgW="215900" imgH="165100" progId="Equation.DSMT4">
                  <p:embed/>
                  <p:pic>
                    <p:nvPicPr>
                      <p:cNvPr id="0" name=""/>
                      <p:cNvPicPr>
                        <a:picLocks noChangeAspect="1" noChangeArrowheads="1"/>
                      </p:cNvPicPr>
                      <p:nvPr/>
                    </p:nvPicPr>
                    <p:blipFill>
                      <a:blip r:embed="rId5"/>
                      <a:srcRect/>
                      <a:stretch>
                        <a:fillRect/>
                      </a:stretch>
                    </p:blipFill>
                    <p:spPr bwMode="auto">
                      <a:xfrm>
                        <a:off x="6019800" y="3990299"/>
                        <a:ext cx="498475" cy="381000"/>
                      </a:xfrm>
                      <a:prstGeom prst="rect">
                        <a:avLst/>
                      </a:prstGeom>
                      <a:solidFill>
                        <a:srgbClr val="FFFFFF"/>
                      </a:solidFill>
                      <a:ln w="19050" cmpd="sng">
                        <a:noFill/>
                      </a:ln>
                      <a:effectLst/>
                    </p:spPr>
                  </p:pic>
                </p:oleObj>
              </mc:Fallback>
            </mc:AlternateContent>
          </a:graphicData>
        </a:graphic>
      </p:graphicFrame>
      <p:graphicFrame>
        <p:nvGraphicFramePr>
          <p:cNvPr id="15" name="Object 7"/>
          <p:cNvGraphicFramePr>
            <a:graphicFrameLocks noChangeAspect="1"/>
          </p:cNvGraphicFramePr>
          <p:nvPr>
            <p:extLst>
              <p:ext uri="{D42A27DB-BD31-4B8C-83A1-F6EECF244321}">
                <p14:modId xmlns:p14="http://schemas.microsoft.com/office/powerpoint/2010/main" val="1616146224"/>
              </p:ext>
            </p:extLst>
          </p:nvPr>
        </p:nvGraphicFramePr>
        <p:xfrm>
          <a:off x="7923391" y="3990299"/>
          <a:ext cx="498475" cy="381000"/>
        </p:xfrm>
        <a:graphic>
          <a:graphicData uri="http://schemas.openxmlformats.org/presentationml/2006/ole">
            <mc:AlternateContent xmlns:mc="http://schemas.openxmlformats.org/markup-compatibility/2006">
              <mc:Choice xmlns:v="urn:schemas-microsoft-com:vml" Requires="v">
                <p:oleObj name="Equation" r:id="rId6" imgW="215900" imgH="165100" progId="Equation.DSMT4">
                  <p:embed/>
                </p:oleObj>
              </mc:Choice>
              <mc:Fallback>
                <p:oleObj name="Equation" r:id="rId6" imgW="215900" imgH="165100" progId="Equation.DSMT4">
                  <p:embed/>
                  <p:pic>
                    <p:nvPicPr>
                      <p:cNvPr id="0" name=""/>
                      <p:cNvPicPr>
                        <a:picLocks noChangeAspect="1" noChangeArrowheads="1"/>
                      </p:cNvPicPr>
                      <p:nvPr/>
                    </p:nvPicPr>
                    <p:blipFill>
                      <a:blip r:embed="rId7"/>
                      <a:srcRect/>
                      <a:stretch>
                        <a:fillRect/>
                      </a:stretch>
                    </p:blipFill>
                    <p:spPr bwMode="auto">
                      <a:xfrm>
                        <a:off x="7923391" y="3990299"/>
                        <a:ext cx="498475" cy="381000"/>
                      </a:xfrm>
                      <a:prstGeom prst="rect">
                        <a:avLst/>
                      </a:prstGeom>
                      <a:solidFill>
                        <a:srgbClr val="FFFFFF"/>
                      </a:solidFill>
                      <a:ln w="19050" cmpd="sng">
                        <a:noFill/>
                      </a:ln>
                      <a:effectLst/>
                    </p:spPr>
                  </p:pic>
                </p:oleObj>
              </mc:Fallback>
            </mc:AlternateContent>
          </a:graphicData>
        </a:graphic>
      </p:graphicFrame>
      <p:graphicFrame>
        <p:nvGraphicFramePr>
          <p:cNvPr id="16" name="Object 7"/>
          <p:cNvGraphicFramePr>
            <a:graphicFrameLocks noChangeAspect="1"/>
          </p:cNvGraphicFramePr>
          <p:nvPr>
            <p:extLst>
              <p:ext uri="{D42A27DB-BD31-4B8C-83A1-F6EECF244321}">
                <p14:modId xmlns:p14="http://schemas.microsoft.com/office/powerpoint/2010/main" val="98685226"/>
              </p:ext>
            </p:extLst>
          </p:nvPr>
        </p:nvGraphicFramePr>
        <p:xfrm>
          <a:off x="6441132" y="3663302"/>
          <a:ext cx="1524000" cy="1084263"/>
        </p:xfrm>
        <a:graphic>
          <a:graphicData uri="http://schemas.openxmlformats.org/presentationml/2006/ole">
            <mc:AlternateContent xmlns:mc="http://schemas.openxmlformats.org/markup-compatibility/2006">
              <mc:Choice xmlns:v="urn:schemas-microsoft-com:vml" Requires="v">
                <p:oleObj name="Equation" r:id="rId8" imgW="660400" imgH="469900" progId="Equation.DSMT4">
                  <p:embed/>
                </p:oleObj>
              </mc:Choice>
              <mc:Fallback>
                <p:oleObj name="Equation" r:id="rId8" imgW="660400" imgH="469900" progId="Equation.DSMT4">
                  <p:embed/>
                  <p:pic>
                    <p:nvPicPr>
                      <p:cNvPr id="0" name=""/>
                      <p:cNvPicPr>
                        <a:picLocks noChangeAspect="1" noChangeArrowheads="1"/>
                      </p:cNvPicPr>
                      <p:nvPr/>
                    </p:nvPicPr>
                    <p:blipFill>
                      <a:blip r:embed="rId9"/>
                      <a:srcRect/>
                      <a:stretch>
                        <a:fillRect/>
                      </a:stretch>
                    </p:blipFill>
                    <p:spPr bwMode="auto">
                      <a:xfrm>
                        <a:off x="6441132" y="3663302"/>
                        <a:ext cx="1524000" cy="1084263"/>
                      </a:xfrm>
                      <a:prstGeom prst="rect">
                        <a:avLst/>
                      </a:prstGeom>
                      <a:solidFill>
                        <a:srgbClr val="FFFFFF"/>
                      </a:solidFill>
                      <a:ln w="19050" cmpd="sng">
                        <a:noFill/>
                      </a:ln>
                      <a:effectLst/>
                    </p:spPr>
                  </p:pic>
                </p:oleObj>
              </mc:Fallback>
            </mc:AlternateContent>
          </a:graphicData>
        </a:graphic>
      </p:graphicFrame>
    </p:spTree>
    <p:extLst>
      <p:ext uri="{BB962C8B-B14F-4D97-AF65-F5344CB8AC3E}">
        <p14:creationId xmlns:p14="http://schemas.microsoft.com/office/powerpoint/2010/main" val="346243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100"/>
                                        <p:tgtEl>
                                          <p:spTgt spid="7"/>
                                        </p:tgtEl>
                                      </p:cBhvr>
                                    </p:animEffect>
                                  </p:childTnLst>
                                </p:cTn>
                              </p:par>
                              <p:par>
                                <p:cTn id="13" presetID="9"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1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dissolve">
                                      <p:cBhvr>
                                        <p:cTn id="20" dur="1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dissolve">
                                      <p:cBhvr>
                                        <p:cTn id="25" dur="1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1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1045</TotalTime>
  <Words>1132</Words>
  <Application>Microsoft Macintosh PowerPoint</Application>
  <PresentationFormat>On-screen Show (16:9)</PresentationFormat>
  <Paragraphs>82</Paragraphs>
  <Slides>16</Slides>
  <Notes>5</Notes>
  <HiddenSlides>1</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0" baseType="lpstr">
      <vt:lpstr>Arial</vt:lpstr>
      <vt:lpstr>Calibri</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Wayne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Joiner</dc:creator>
  <cp:lastModifiedBy>Michael Joiner</cp:lastModifiedBy>
  <cp:revision>169</cp:revision>
  <cp:lastPrinted>2018-06-12T17:36:00Z</cp:lastPrinted>
  <dcterms:created xsi:type="dcterms:W3CDTF">2018-05-11T22:48:21Z</dcterms:created>
  <dcterms:modified xsi:type="dcterms:W3CDTF">2023-04-01T17:36:53Z</dcterms:modified>
</cp:coreProperties>
</file>